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44"/>
  </p:notesMasterIdLst>
  <p:handoutMasterIdLst>
    <p:handoutMasterId r:id="rId45"/>
  </p:handoutMasterIdLst>
  <p:sldIdLst>
    <p:sldId id="256" r:id="rId2"/>
    <p:sldId id="257" r:id="rId3"/>
    <p:sldId id="259" r:id="rId4"/>
    <p:sldId id="265" r:id="rId5"/>
    <p:sldId id="260" r:id="rId6"/>
    <p:sldId id="261" r:id="rId7"/>
    <p:sldId id="266" r:id="rId8"/>
    <p:sldId id="262" r:id="rId9"/>
    <p:sldId id="263" r:id="rId10"/>
    <p:sldId id="264" r:id="rId11"/>
    <p:sldId id="267" r:id="rId12"/>
    <p:sldId id="268" r:id="rId13"/>
    <p:sldId id="276" r:id="rId14"/>
    <p:sldId id="269" r:id="rId15"/>
    <p:sldId id="277" r:id="rId16"/>
    <p:sldId id="270" r:id="rId17"/>
    <p:sldId id="271" r:id="rId18"/>
    <p:sldId id="272" r:id="rId19"/>
    <p:sldId id="273" r:id="rId20"/>
    <p:sldId id="304" r:id="rId21"/>
    <p:sldId id="275" r:id="rId22"/>
    <p:sldId id="305" r:id="rId23"/>
    <p:sldId id="306" r:id="rId24"/>
    <p:sldId id="307" r:id="rId25"/>
    <p:sldId id="278" r:id="rId26"/>
    <p:sldId id="308" r:id="rId27"/>
    <p:sldId id="309" r:id="rId28"/>
    <p:sldId id="310" r:id="rId29"/>
    <p:sldId id="312" r:id="rId30"/>
    <p:sldId id="311" r:id="rId31"/>
    <p:sldId id="279" r:id="rId32"/>
    <p:sldId id="280" r:id="rId33"/>
    <p:sldId id="313" r:id="rId34"/>
    <p:sldId id="314" r:id="rId35"/>
    <p:sldId id="281" r:id="rId36"/>
    <p:sldId id="316" r:id="rId37"/>
    <p:sldId id="317" r:id="rId38"/>
    <p:sldId id="318" r:id="rId39"/>
    <p:sldId id="285" r:id="rId40"/>
    <p:sldId id="286" r:id="rId41"/>
    <p:sldId id="290" r:id="rId42"/>
    <p:sldId id="289"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679" autoAdjust="0"/>
  </p:normalViewPr>
  <p:slideViewPr>
    <p:cSldViewPr snapToGrid="0">
      <p:cViewPr varScale="1">
        <p:scale>
          <a:sx n="75" d="100"/>
          <a:sy n="75" d="100"/>
        </p:scale>
        <p:origin x="936" y="72"/>
      </p:cViewPr>
      <p:guideLst/>
    </p:cSldViewPr>
  </p:slideViewPr>
  <p:notesTextViewPr>
    <p:cViewPr>
      <p:scale>
        <a:sx n="1" d="1"/>
        <a:sy n="1" d="1"/>
      </p:scale>
      <p:origin x="0" y="0"/>
    </p:cViewPr>
  </p:notesTextViewPr>
  <p:sorterViewPr>
    <p:cViewPr>
      <p:scale>
        <a:sx n="100" d="100"/>
        <a:sy n="100" d="100"/>
      </p:scale>
      <p:origin x="0" y="-10644"/>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19E802-0C96-4CF2-B414-CC383763193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FDCD1A7-C3CA-49EF-96C9-D79B93B56EDB}">
      <dgm:prSet phldrT="[Text]"/>
      <dgm:spPr>
        <a:ln w="19050">
          <a:solidFill>
            <a:schemeClr val="bg1"/>
          </a:solidFill>
        </a:ln>
      </dgm:spPr>
      <dgm:t>
        <a:bodyPr/>
        <a:lstStyle/>
        <a:p>
          <a:r>
            <a:rPr lang="en-US" dirty="0"/>
            <a:t>Behavioral beliefs</a:t>
          </a:r>
        </a:p>
      </dgm:t>
    </dgm:pt>
    <dgm:pt modelId="{423A1026-FE38-4E62-8AFD-4CC6C0B0990A}" type="parTrans" cxnId="{2D412539-2FAC-48F1-B34D-2BE39218ED0E}">
      <dgm:prSet/>
      <dgm:spPr/>
      <dgm:t>
        <a:bodyPr/>
        <a:lstStyle/>
        <a:p>
          <a:endParaRPr lang="en-US"/>
        </a:p>
      </dgm:t>
    </dgm:pt>
    <dgm:pt modelId="{817987AA-F462-4CDF-B25B-72D254C12B3B}" type="sibTrans" cxnId="{2D412539-2FAC-48F1-B34D-2BE39218ED0E}">
      <dgm:prSet/>
      <dgm:spPr/>
      <dgm:t>
        <a:bodyPr/>
        <a:lstStyle/>
        <a:p>
          <a:endParaRPr lang="en-US"/>
        </a:p>
      </dgm:t>
    </dgm:pt>
    <dgm:pt modelId="{F401B901-3643-462B-AA07-DD12EF7DF85A}">
      <dgm:prSet phldrT="[Text]"/>
      <dgm:spPr>
        <a:ln w="19050">
          <a:solidFill>
            <a:schemeClr val="bg1"/>
          </a:solidFill>
        </a:ln>
      </dgm:spPr>
      <dgm:t>
        <a:bodyPr/>
        <a:lstStyle/>
        <a:p>
          <a:r>
            <a:rPr lang="en-US" dirty="0"/>
            <a:t>Control beliefs</a:t>
          </a:r>
        </a:p>
      </dgm:t>
    </dgm:pt>
    <dgm:pt modelId="{DD4FF73D-16FB-47C7-AFC0-B64570393F0A}" type="parTrans" cxnId="{BC6FC100-0580-427E-943B-6942D164C150}">
      <dgm:prSet/>
      <dgm:spPr/>
      <dgm:t>
        <a:bodyPr/>
        <a:lstStyle/>
        <a:p>
          <a:endParaRPr lang="en-US"/>
        </a:p>
      </dgm:t>
    </dgm:pt>
    <dgm:pt modelId="{57C12C71-AAFB-4C43-AC13-A568A9578303}" type="sibTrans" cxnId="{BC6FC100-0580-427E-943B-6942D164C150}">
      <dgm:prSet/>
      <dgm:spPr/>
      <dgm:t>
        <a:bodyPr/>
        <a:lstStyle/>
        <a:p>
          <a:endParaRPr lang="en-US"/>
        </a:p>
      </dgm:t>
    </dgm:pt>
    <dgm:pt modelId="{05E23569-97C5-4F69-B735-B595B7115561}">
      <dgm:prSet phldrT="[Text]"/>
      <dgm:spPr>
        <a:ln w="19050">
          <a:solidFill>
            <a:schemeClr val="bg1"/>
          </a:solidFill>
        </a:ln>
      </dgm:spPr>
      <dgm:t>
        <a:bodyPr/>
        <a:lstStyle/>
        <a:p>
          <a:r>
            <a:rPr lang="en-US"/>
            <a:t>Normative beliefs</a:t>
          </a:r>
        </a:p>
      </dgm:t>
    </dgm:pt>
    <dgm:pt modelId="{CE763F54-B2B0-4FE0-9F6C-7714C74D8772}" type="parTrans" cxnId="{77DB784B-A937-478C-9C91-57754ADD689A}">
      <dgm:prSet/>
      <dgm:spPr/>
      <dgm:t>
        <a:bodyPr/>
        <a:lstStyle/>
        <a:p>
          <a:endParaRPr lang="en-US"/>
        </a:p>
      </dgm:t>
    </dgm:pt>
    <dgm:pt modelId="{A07DAD2B-483B-4983-A29F-F2F2393EF95D}" type="sibTrans" cxnId="{77DB784B-A937-478C-9C91-57754ADD689A}">
      <dgm:prSet/>
      <dgm:spPr/>
      <dgm:t>
        <a:bodyPr/>
        <a:lstStyle/>
        <a:p>
          <a:endParaRPr lang="en-US"/>
        </a:p>
      </dgm:t>
    </dgm:pt>
    <dgm:pt modelId="{4568FABF-17BD-4337-88FA-64747E2B2930}">
      <dgm:prSet phldrT="[Text]"/>
      <dgm:spPr>
        <a:ln w="19050">
          <a:solidFill>
            <a:schemeClr val="bg1"/>
          </a:solidFill>
        </a:ln>
      </dgm:spPr>
      <dgm:t>
        <a:bodyPr/>
        <a:lstStyle/>
        <a:p>
          <a:r>
            <a:rPr lang="en-US"/>
            <a:t>Motivation to comply</a:t>
          </a:r>
        </a:p>
      </dgm:t>
    </dgm:pt>
    <dgm:pt modelId="{ECC77AB5-2800-47D4-A363-E9DEEF87963D}" type="parTrans" cxnId="{EE03E077-3506-4C2F-9BE5-A4EE49EFA335}">
      <dgm:prSet/>
      <dgm:spPr/>
      <dgm:t>
        <a:bodyPr/>
        <a:lstStyle/>
        <a:p>
          <a:endParaRPr lang="en-US"/>
        </a:p>
      </dgm:t>
    </dgm:pt>
    <dgm:pt modelId="{FB71A8D6-4BFC-4F07-B703-3836EA5D4D08}" type="sibTrans" cxnId="{EE03E077-3506-4C2F-9BE5-A4EE49EFA335}">
      <dgm:prSet/>
      <dgm:spPr/>
      <dgm:t>
        <a:bodyPr/>
        <a:lstStyle/>
        <a:p>
          <a:endParaRPr lang="en-US"/>
        </a:p>
      </dgm:t>
    </dgm:pt>
    <dgm:pt modelId="{32CEC0C1-98D1-41DA-BA62-A677F009F8C6}">
      <dgm:prSet phldrT="[Text]"/>
      <dgm:spPr>
        <a:ln w="19050">
          <a:solidFill>
            <a:schemeClr val="bg1"/>
          </a:solidFill>
        </a:ln>
      </dgm:spPr>
      <dgm:t>
        <a:bodyPr/>
        <a:lstStyle/>
        <a:p>
          <a:r>
            <a:rPr lang="en-US" dirty="0"/>
            <a:t>Evaluations of behavioral outcomes</a:t>
          </a:r>
        </a:p>
      </dgm:t>
    </dgm:pt>
    <dgm:pt modelId="{35248F6A-9D95-4D8A-B1CA-9A466CFC6DCF}" type="parTrans" cxnId="{2F27A4BE-D8B2-4E25-AA34-50B79B5AE38D}">
      <dgm:prSet/>
      <dgm:spPr/>
      <dgm:t>
        <a:bodyPr/>
        <a:lstStyle/>
        <a:p>
          <a:endParaRPr lang="en-US"/>
        </a:p>
      </dgm:t>
    </dgm:pt>
    <dgm:pt modelId="{16AAAB12-82CF-4AB4-9312-C3F0A820082E}" type="sibTrans" cxnId="{2F27A4BE-D8B2-4E25-AA34-50B79B5AE38D}">
      <dgm:prSet/>
      <dgm:spPr/>
      <dgm:t>
        <a:bodyPr/>
        <a:lstStyle/>
        <a:p>
          <a:endParaRPr lang="en-US"/>
        </a:p>
      </dgm:t>
    </dgm:pt>
    <dgm:pt modelId="{A3C01549-28A0-4FCA-A746-84CDB8843E21}">
      <dgm:prSet phldrT="[Text]"/>
      <dgm:spPr>
        <a:ln w="19050">
          <a:solidFill>
            <a:schemeClr val="bg1"/>
          </a:solidFill>
        </a:ln>
      </dgm:spPr>
      <dgm:t>
        <a:bodyPr/>
        <a:lstStyle/>
        <a:p>
          <a:r>
            <a:rPr lang="en-US"/>
            <a:t>Attitude before behavior</a:t>
          </a:r>
        </a:p>
      </dgm:t>
    </dgm:pt>
    <dgm:pt modelId="{22833B63-D0B4-409A-A61B-BD5116E1F0B4}" type="parTrans" cxnId="{2FB66333-DC0F-4F75-BB95-ABBBCE6CEDA8}">
      <dgm:prSet/>
      <dgm:spPr>
        <a:ln w="19050">
          <a:solidFill>
            <a:schemeClr val="bg1"/>
          </a:solidFill>
        </a:ln>
      </dgm:spPr>
      <dgm:t>
        <a:bodyPr/>
        <a:lstStyle/>
        <a:p>
          <a:endParaRPr lang="en-US"/>
        </a:p>
      </dgm:t>
    </dgm:pt>
    <dgm:pt modelId="{F93CCDF1-D19E-4A6E-99D6-3CF10C816AEA}" type="sibTrans" cxnId="{2FB66333-DC0F-4F75-BB95-ABBBCE6CEDA8}">
      <dgm:prSet/>
      <dgm:spPr/>
      <dgm:t>
        <a:bodyPr/>
        <a:lstStyle/>
        <a:p>
          <a:endParaRPr lang="en-US"/>
        </a:p>
      </dgm:t>
    </dgm:pt>
    <dgm:pt modelId="{5C022BE1-80FA-410D-9046-7481B93F76B9}">
      <dgm:prSet phldrT="[Text]"/>
      <dgm:spPr>
        <a:ln w="19050">
          <a:solidFill>
            <a:schemeClr val="bg1"/>
          </a:solidFill>
        </a:ln>
      </dgm:spPr>
      <dgm:t>
        <a:bodyPr/>
        <a:lstStyle/>
        <a:p>
          <a:r>
            <a:rPr lang="en-US" dirty="0"/>
            <a:t>Evaluations of behavioral outcomes</a:t>
          </a:r>
        </a:p>
      </dgm:t>
    </dgm:pt>
    <dgm:pt modelId="{B30AD92E-E38F-4427-86D6-2F56473485B0}" type="sibTrans" cxnId="{D7327207-DB62-430A-8D6F-4017E69C99E2}">
      <dgm:prSet/>
      <dgm:spPr/>
      <dgm:t>
        <a:bodyPr/>
        <a:lstStyle/>
        <a:p>
          <a:endParaRPr lang="en-US"/>
        </a:p>
      </dgm:t>
    </dgm:pt>
    <dgm:pt modelId="{1AB849BA-5333-4702-A4C3-14173E8B8042}" type="parTrans" cxnId="{D7327207-DB62-430A-8D6F-4017E69C99E2}">
      <dgm:prSet/>
      <dgm:spPr/>
      <dgm:t>
        <a:bodyPr/>
        <a:lstStyle/>
        <a:p>
          <a:endParaRPr lang="en-US"/>
        </a:p>
      </dgm:t>
    </dgm:pt>
    <dgm:pt modelId="{9150904D-7AFE-4A57-A7D5-4C9DC64E8ECE}">
      <dgm:prSet phldrT="[Text]"/>
      <dgm:spPr>
        <a:ln w="19050">
          <a:solidFill>
            <a:schemeClr val="bg1"/>
          </a:solidFill>
        </a:ln>
      </dgm:spPr>
      <dgm:t>
        <a:bodyPr/>
        <a:lstStyle/>
        <a:p>
          <a:r>
            <a:rPr lang="en-US"/>
            <a:t>Attitude before behavior</a:t>
          </a:r>
        </a:p>
      </dgm:t>
    </dgm:pt>
    <dgm:pt modelId="{F1A9C2DF-DF76-43D2-98E7-36F96E40F9BF}" type="parTrans" cxnId="{41E8877C-69B2-4428-A8C3-024BF053E98C}">
      <dgm:prSet/>
      <dgm:spPr>
        <a:ln w="19050">
          <a:solidFill>
            <a:schemeClr val="bg1"/>
          </a:solidFill>
        </a:ln>
      </dgm:spPr>
      <dgm:t>
        <a:bodyPr/>
        <a:lstStyle/>
        <a:p>
          <a:endParaRPr lang="en-US"/>
        </a:p>
      </dgm:t>
    </dgm:pt>
    <dgm:pt modelId="{CFC77E94-7F7E-4638-A25F-A2DCD0A4713C}" type="sibTrans" cxnId="{41E8877C-69B2-4428-A8C3-024BF053E98C}">
      <dgm:prSet/>
      <dgm:spPr/>
      <dgm:t>
        <a:bodyPr/>
        <a:lstStyle/>
        <a:p>
          <a:endParaRPr lang="en-US"/>
        </a:p>
      </dgm:t>
    </dgm:pt>
    <dgm:pt modelId="{7CF5F575-C917-4372-8C53-6EADF75FFE6A}">
      <dgm:prSet phldrT="[Text]"/>
      <dgm:spPr>
        <a:ln w="19050">
          <a:solidFill>
            <a:schemeClr val="bg1"/>
          </a:solidFill>
        </a:ln>
      </dgm:spPr>
      <dgm:t>
        <a:bodyPr/>
        <a:lstStyle/>
        <a:p>
          <a:r>
            <a:rPr lang="en-US"/>
            <a:t>Subjective norm</a:t>
          </a:r>
        </a:p>
      </dgm:t>
    </dgm:pt>
    <dgm:pt modelId="{814E6602-C1E6-4E4A-9F3B-2EEFDC0161E4}" type="parTrans" cxnId="{49D91146-E7E4-4E49-A88A-17768797E60B}">
      <dgm:prSet/>
      <dgm:spPr>
        <a:ln w="19050">
          <a:solidFill>
            <a:schemeClr val="bg1"/>
          </a:solidFill>
        </a:ln>
      </dgm:spPr>
      <dgm:t>
        <a:bodyPr/>
        <a:lstStyle/>
        <a:p>
          <a:endParaRPr lang="en-US"/>
        </a:p>
      </dgm:t>
    </dgm:pt>
    <dgm:pt modelId="{7867B997-8E7B-409D-8864-08C3946E68D7}" type="sibTrans" cxnId="{49D91146-E7E4-4E49-A88A-17768797E60B}">
      <dgm:prSet/>
      <dgm:spPr/>
      <dgm:t>
        <a:bodyPr/>
        <a:lstStyle/>
        <a:p>
          <a:endParaRPr lang="en-US"/>
        </a:p>
      </dgm:t>
    </dgm:pt>
    <dgm:pt modelId="{4589A3C7-1264-4F61-9EAD-03AD0BBB3CFE}">
      <dgm:prSet phldrT="[Text]"/>
      <dgm:spPr>
        <a:ln w="19050">
          <a:solidFill>
            <a:schemeClr val="bg1"/>
          </a:solidFill>
        </a:ln>
      </dgm:spPr>
      <dgm:t>
        <a:bodyPr/>
        <a:lstStyle/>
        <a:p>
          <a:r>
            <a:rPr lang="en-US"/>
            <a:t>Subjective norm</a:t>
          </a:r>
        </a:p>
      </dgm:t>
    </dgm:pt>
    <dgm:pt modelId="{4808B019-67FC-4DA3-8779-0C35C81FE4BE}" type="parTrans" cxnId="{7531DD52-C07F-45BB-91D5-926F5CF74DE7}">
      <dgm:prSet/>
      <dgm:spPr>
        <a:ln w="19050">
          <a:solidFill>
            <a:schemeClr val="bg1"/>
          </a:solidFill>
        </a:ln>
      </dgm:spPr>
      <dgm:t>
        <a:bodyPr/>
        <a:lstStyle/>
        <a:p>
          <a:endParaRPr lang="en-US"/>
        </a:p>
      </dgm:t>
    </dgm:pt>
    <dgm:pt modelId="{BCC86D40-A389-41FF-A354-296EF79E7DCB}" type="sibTrans" cxnId="{7531DD52-C07F-45BB-91D5-926F5CF74DE7}">
      <dgm:prSet/>
      <dgm:spPr/>
      <dgm:t>
        <a:bodyPr/>
        <a:lstStyle/>
        <a:p>
          <a:endParaRPr lang="en-US"/>
        </a:p>
      </dgm:t>
    </dgm:pt>
    <dgm:pt modelId="{93CBE970-987A-420C-8F44-086938EAF7E7}">
      <dgm:prSet phldrT="[Text]"/>
      <dgm:spPr>
        <a:ln w="19050">
          <a:solidFill>
            <a:schemeClr val="bg1"/>
          </a:solidFill>
        </a:ln>
      </dgm:spPr>
      <dgm:t>
        <a:bodyPr/>
        <a:lstStyle/>
        <a:p>
          <a:r>
            <a:rPr lang="en-US"/>
            <a:t>Perceived behavioral control</a:t>
          </a:r>
        </a:p>
      </dgm:t>
    </dgm:pt>
    <dgm:pt modelId="{5A1CEE69-C99D-4CD2-A47E-6D469A3BAA78}" type="parTrans" cxnId="{68254167-8287-4ACC-A5FF-AACBBB4645BD}">
      <dgm:prSet/>
      <dgm:spPr>
        <a:ln w="19050">
          <a:solidFill>
            <a:schemeClr val="bg1"/>
          </a:solidFill>
        </a:ln>
      </dgm:spPr>
      <dgm:t>
        <a:bodyPr/>
        <a:lstStyle/>
        <a:p>
          <a:endParaRPr lang="en-US"/>
        </a:p>
      </dgm:t>
    </dgm:pt>
    <dgm:pt modelId="{3AA90243-6A9B-4846-ADD3-CE31CF26A5DA}" type="sibTrans" cxnId="{68254167-8287-4ACC-A5FF-AACBBB4645BD}">
      <dgm:prSet/>
      <dgm:spPr/>
      <dgm:t>
        <a:bodyPr/>
        <a:lstStyle/>
        <a:p>
          <a:endParaRPr lang="en-US"/>
        </a:p>
      </dgm:t>
    </dgm:pt>
    <dgm:pt modelId="{E958B9CF-16D8-4CBD-9F2C-5D9B66640FFA}">
      <dgm:prSet phldrT="[Text]"/>
      <dgm:spPr>
        <a:ln w="19050">
          <a:solidFill>
            <a:schemeClr val="bg1"/>
          </a:solidFill>
        </a:ln>
      </dgm:spPr>
      <dgm:t>
        <a:bodyPr/>
        <a:lstStyle/>
        <a:p>
          <a:r>
            <a:rPr lang="en-US"/>
            <a:t>Perceived behavioral control</a:t>
          </a:r>
        </a:p>
      </dgm:t>
    </dgm:pt>
    <dgm:pt modelId="{1AAD9274-1A2F-4684-888C-0092795B797F}" type="parTrans" cxnId="{30E15B1C-5370-4F7D-9C0A-C3EC6B5E4A31}">
      <dgm:prSet/>
      <dgm:spPr>
        <a:ln w="19050">
          <a:solidFill>
            <a:schemeClr val="bg1"/>
          </a:solidFill>
        </a:ln>
      </dgm:spPr>
      <dgm:t>
        <a:bodyPr/>
        <a:lstStyle/>
        <a:p>
          <a:endParaRPr lang="en-US"/>
        </a:p>
      </dgm:t>
    </dgm:pt>
    <dgm:pt modelId="{74C12BA4-7F00-4F2B-A098-22B6DCE897CA}" type="sibTrans" cxnId="{30E15B1C-5370-4F7D-9C0A-C3EC6B5E4A31}">
      <dgm:prSet/>
      <dgm:spPr/>
      <dgm:t>
        <a:bodyPr/>
        <a:lstStyle/>
        <a:p>
          <a:endParaRPr lang="en-US"/>
        </a:p>
      </dgm:t>
    </dgm:pt>
    <dgm:pt modelId="{8318AC7A-4E0F-44C4-A9A7-88B1BA6D61EB}">
      <dgm:prSet phldrT="[Text]"/>
      <dgm:spPr>
        <a:ln w="19050">
          <a:solidFill>
            <a:schemeClr val="bg1"/>
          </a:solidFill>
        </a:ln>
      </dgm:spPr>
      <dgm:t>
        <a:bodyPr/>
        <a:lstStyle/>
        <a:p>
          <a:r>
            <a:rPr lang="en-US"/>
            <a:t>Behavioral intention</a:t>
          </a:r>
        </a:p>
      </dgm:t>
    </dgm:pt>
    <dgm:pt modelId="{0EB13552-37B0-4354-A4C4-724CB6C0AF1F}" type="parTrans" cxnId="{7AEAE91F-DDE3-48D6-BBBF-391565CA9EA0}">
      <dgm:prSet/>
      <dgm:spPr>
        <a:ln w="19050">
          <a:solidFill>
            <a:schemeClr val="bg1"/>
          </a:solidFill>
        </a:ln>
      </dgm:spPr>
      <dgm:t>
        <a:bodyPr/>
        <a:lstStyle/>
        <a:p>
          <a:endParaRPr lang="en-US"/>
        </a:p>
      </dgm:t>
    </dgm:pt>
    <dgm:pt modelId="{4090189C-FE15-4A3A-80BE-F264EFAF0539}" type="sibTrans" cxnId="{7AEAE91F-DDE3-48D6-BBBF-391565CA9EA0}">
      <dgm:prSet/>
      <dgm:spPr/>
      <dgm:t>
        <a:bodyPr/>
        <a:lstStyle/>
        <a:p>
          <a:endParaRPr lang="en-US"/>
        </a:p>
      </dgm:t>
    </dgm:pt>
    <dgm:pt modelId="{BFF6AF80-70EE-4A3A-AF1A-95F4A39A77C6}">
      <dgm:prSet phldrT="[Text]"/>
      <dgm:spPr>
        <a:ln w="19050">
          <a:solidFill>
            <a:schemeClr val="bg1"/>
          </a:solidFill>
        </a:ln>
      </dgm:spPr>
      <dgm:t>
        <a:bodyPr/>
        <a:lstStyle/>
        <a:p>
          <a:r>
            <a:rPr lang="en-US"/>
            <a:t>Behavioral intention</a:t>
          </a:r>
        </a:p>
      </dgm:t>
    </dgm:pt>
    <dgm:pt modelId="{F01821A7-80EA-4E1F-A652-E0A7ACD10800}" type="parTrans" cxnId="{3532B3CD-4761-45D8-92F2-4C9E884201B0}">
      <dgm:prSet/>
      <dgm:spPr>
        <a:ln w="19050">
          <a:solidFill>
            <a:schemeClr val="bg1"/>
          </a:solidFill>
        </a:ln>
      </dgm:spPr>
      <dgm:t>
        <a:bodyPr/>
        <a:lstStyle/>
        <a:p>
          <a:endParaRPr lang="en-US"/>
        </a:p>
      </dgm:t>
    </dgm:pt>
    <dgm:pt modelId="{9178DFF0-A40C-45EE-A77A-734E83572F18}" type="sibTrans" cxnId="{3532B3CD-4761-45D8-92F2-4C9E884201B0}">
      <dgm:prSet/>
      <dgm:spPr/>
      <dgm:t>
        <a:bodyPr/>
        <a:lstStyle/>
        <a:p>
          <a:endParaRPr lang="en-US"/>
        </a:p>
      </dgm:t>
    </dgm:pt>
    <dgm:pt modelId="{74885D49-4299-401E-A95C-F57A1921A085}">
      <dgm:prSet phldrT="[Text]"/>
      <dgm:spPr>
        <a:ln w="19050">
          <a:solidFill>
            <a:schemeClr val="bg1"/>
          </a:solidFill>
        </a:ln>
      </dgm:spPr>
      <dgm:t>
        <a:bodyPr/>
        <a:lstStyle/>
        <a:p>
          <a:r>
            <a:rPr lang="en-US"/>
            <a:t>Behavioral intention</a:t>
          </a:r>
        </a:p>
      </dgm:t>
    </dgm:pt>
    <dgm:pt modelId="{DAAAB0E3-892B-4127-9C52-2EF5F65FB00E}" type="parTrans" cxnId="{7CC66FE8-F2A7-4C84-9A7A-30FE8867CDEC}">
      <dgm:prSet/>
      <dgm:spPr>
        <a:ln w="19050">
          <a:solidFill>
            <a:schemeClr val="bg1"/>
          </a:solidFill>
        </a:ln>
      </dgm:spPr>
      <dgm:t>
        <a:bodyPr/>
        <a:lstStyle/>
        <a:p>
          <a:endParaRPr lang="en-US"/>
        </a:p>
      </dgm:t>
    </dgm:pt>
    <dgm:pt modelId="{AE1A4D28-9D3F-4744-9539-1BA6E0FD0F1C}" type="sibTrans" cxnId="{7CC66FE8-F2A7-4C84-9A7A-30FE8867CDEC}">
      <dgm:prSet/>
      <dgm:spPr/>
      <dgm:t>
        <a:bodyPr/>
        <a:lstStyle/>
        <a:p>
          <a:endParaRPr lang="en-US"/>
        </a:p>
      </dgm:t>
    </dgm:pt>
    <dgm:pt modelId="{19F8956C-0E35-461D-A28F-AEA5D2EB81FB}">
      <dgm:prSet phldrT="[Text]"/>
      <dgm:spPr>
        <a:ln w="19050">
          <a:solidFill>
            <a:schemeClr val="bg1"/>
          </a:solidFill>
        </a:ln>
      </dgm:spPr>
      <dgm:t>
        <a:bodyPr/>
        <a:lstStyle/>
        <a:p>
          <a:r>
            <a:rPr lang="en-US" dirty="0"/>
            <a:t>Behavior</a:t>
          </a:r>
        </a:p>
      </dgm:t>
    </dgm:pt>
    <dgm:pt modelId="{E362158C-E677-4CCC-B179-DB805078191C}" type="parTrans" cxnId="{5DDBCF2B-F0CC-4B0B-BB13-DF063E3733EA}">
      <dgm:prSet/>
      <dgm:spPr>
        <a:ln w="19050">
          <a:solidFill>
            <a:schemeClr val="bg1"/>
          </a:solidFill>
        </a:ln>
      </dgm:spPr>
      <dgm:t>
        <a:bodyPr/>
        <a:lstStyle/>
        <a:p>
          <a:endParaRPr lang="en-US"/>
        </a:p>
      </dgm:t>
    </dgm:pt>
    <dgm:pt modelId="{FC026223-8C8F-4987-A745-46042CCFE1F0}" type="sibTrans" cxnId="{5DDBCF2B-F0CC-4B0B-BB13-DF063E3733EA}">
      <dgm:prSet/>
      <dgm:spPr/>
      <dgm:t>
        <a:bodyPr/>
        <a:lstStyle/>
        <a:p>
          <a:endParaRPr lang="en-US"/>
        </a:p>
      </dgm:t>
    </dgm:pt>
    <dgm:pt modelId="{2ED5916F-8042-4CD4-ACEB-5D9EC4C728F3}" type="pres">
      <dgm:prSet presAssocID="{D219E802-0C96-4CF2-B414-CC3837631939}" presName="diagram" presStyleCnt="0">
        <dgm:presLayoutVars>
          <dgm:chPref val="1"/>
          <dgm:dir/>
          <dgm:animOne val="branch"/>
          <dgm:animLvl val="lvl"/>
          <dgm:resizeHandles val="exact"/>
        </dgm:presLayoutVars>
      </dgm:prSet>
      <dgm:spPr/>
    </dgm:pt>
    <dgm:pt modelId="{E5864DC0-89D5-49FB-974F-3B49B2AE9FE6}" type="pres">
      <dgm:prSet presAssocID="{DFDCD1A7-C3CA-49EF-96C9-D79B93B56EDB}" presName="root1" presStyleCnt="0"/>
      <dgm:spPr/>
    </dgm:pt>
    <dgm:pt modelId="{3F69A62C-FF7D-49CB-A46E-9E43CCC30256}" type="pres">
      <dgm:prSet presAssocID="{DFDCD1A7-C3CA-49EF-96C9-D79B93B56EDB}" presName="LevelOneTextNode" presStyleLbl="node0" presStyleIdx="0" presStyleCnt="6" custLinFactNeighborX="-19154" custLinFactNeighborY="-454">
        <dgm:presLayoutVars>
          <dgm:chPref val="3"/>
        </dgm:presLayoutVars>
      </dgm:prSet>
      <dgm:spPr/>
    </dgm:pt>
    <dgm:pt modelId="{95354923-A6DC-4EAA-B593-F4A4F9044DA9}" type="pres">
      <dgm:prSet presAssocID="{DFDCD1A7-C3CA-49EF-96C9-D79B93B56EDB}" presName="level2hierChild" presStyleCnt="0"/>
      <dgm:spPr/>
    </dgm:pt>
    <dgm:pt modelId="{AC084A74-0B49-479A-B7AF-E5B008903C6E}" type="pres">
      <dgm:prSet presAssocID="{22833B63-D0B4-409A-A61B-BD5116E1F0B4}" presName="conn2-1" presStyleLbl="parChTrans1D2" presStyleIdx="0" presStyleCnt="6"/>
      <dgm:spPr/>
    </dgm:pt>
    <dgm:pt modelId="{44826E3C-1D1D-4A89-99DF-609A6CBE05AF}" type="pres">
      <dgm:prSet presAssocID="{22833B63-D0B4-409A-A61B-BD5116E1F0B4}" presName="connTx" presStyleLbl="parChTrans1D2" presStyleIdx="0" presStyleCnt="6"/>
      <dgm:spPr/>
    </dgm:pt>
    <dgm:pt modelId="{F48950CB-DBD0-4A25-A1BC-0FC3036B951E}" type="pres">
      <dgm:prSet presAssocID="{A3C01549-28A0-4FCA-A746-84CDB8843E21}" presName="root2" presStyleCnt="0"/>
      <dgm:spPr/>
    </dgm:pt>
    <dgm:pt modelId="{ECE1FB99-0520-487C-9855-A4945E58477B}" type="pres">
      <dgm:prSet presAssocID="{A3C01549-28A0-4FCA-A746-84CDB8843E21}" presName="LevelTwoTextNode" presStyleLbl="node2" presStyleIdx="0" presStyleCnt="6" custLinFactNeighborX="1182" custLinFactNeighborY="46091">
        <dgm:presLayoutVars>
          <dgm:chPref val="3"/>
        </dgm:presLayoutVars>
      </dgm:prSet>
      <dgm:spPr/>
    </dgm:pt>
    <dgm:pt modelId="{B80BAC45-FDC6-4D30-9769-5BA423A84B18}" type="pres">
      <dgm:prSet presAssocID="{A3C01549-28A0-4FCA-A746-84CDB8843E21}" presName="level3hierChild" presStyleCnt="0"/>
      <dgm:spPr/>
    </dgm:pt>
    <dgm:pt modelId="{66ECF3EB-5B58-4BDE-AD88-A1B4E010218D}" type="pres">
      <dgm:prSet presAssocID="{0EB13552-37B0-4354-A4C4-724CB6C0AF1F}" presName="conn2-1" presStyleLbl="parChTrans1D3" presStyleIdx="0" presStyleCnt="3"/>
      <dgm:spPr/>
    </dgm:pt>
    <dgm:pt modelId="{5C112A9D-8876-43FC-A533-7402D5A09D71}" type="pres">
      <dgm:prSet presAssocID="{0EB13552-37B0-4354-A4C4-724CB6C0AF1F}" presName="connTx" presStyleLbl="parChTrans1D3" presStyleIdx="0" presStyleCnt="3"/>
      <dgm:spPr/>
    </dgm:pt>
    <dgm:pt modelId="{EFD1798B-D326-4F37-9D38-32EF04DAAC3B}" type="pres">
      <dgm:prSet presAssocID="{8318AC7A-4E0F-44C4-A9A7-88B1BA6D61EB}" presName="root2" presStyleCnt="0"/>
      <dgm:spPr/>
    </dgm:pt>
    <dgm:pt modelId="{46E39A43-1243-44D4-BAD5-3E3B4EF73D3B}" type="pres">
      <dgm:prSet presAssocID="{8318AC7A-4E0F-44C4-A9A7-88B1BA6D61EB}" presName="LevelTwoTextNode" presStyleLbl="node3" presStyleIdx="0" presStyleCnt="3" custLinFactY="100000" custLinFactNeighborX="14143" custLinFactNeighborY="187598">
        <dgm:presLayoutVars>
          <dgm:chPref val="3"/>
        </dgm:presLayoutVars>
      </dgm:prSet>
      <dgm:spPr/>
    </dgm:pt>
    <dgm:pt modelId="{3D26B70D-B347-483D-909D-1C218ACDFB84}" type="pres">
      <dgm:prSet presAssocID="{8318AC7A-4E0F-44C4-A9A7-88B1BA6D61EB}" presName="level3hierChild" presStyleCnt="0"/>
      <dgm:spPr/>
    </dgm:pt>
    <dgm:pt modelId="{9B0A4569-286B-4D1D-8F84-B50A93D7D7A0}" type="pres">
      <dgm:prSet presAssocID="{5C022BE1-80FA-410D-9046-7481B93F76B9}" presName="root1" presStyleCnt="0"/>
      <dgm:spPr/>
    </dgm:pt>
    <dgm:pt modelId="{5910DBC8-B027-4D79-B885-031700E4CA8A}" type="pres">
      <dgm:prSet presAssocID="{5C022BE1-80FA-410D-9046-7481B93F76B9}" presName="LevelOneTextNode" presStyleLbl="node0" presStyleIdx="1" presStyleCnt="6" custLinFactNeighborX="-19154" custLinFactNeighborY="1">
        <dgm:presLayoutVars>
          <dgm:chPref val="3"/>
        </dgm:presLayoutVars>
      </dgm:prSet>
      <dgm:spPr/>
    </dgm:pt>
    <dgm:pt modelId="{0F10758A-17DB-4CB3-95C4-4C66F5F6FB77}" type="pres">
      <dgm:prSet presAssocID="{5C022BE1-80FA-410D-9046-7481B93F76B9}" presName="level2hierChild" presStyleCnt="0"/>
      <dgm:spPr/>
    </dgm:pt>
    <dgm:pt modelId="{460B31FA-0C64-4D24-83AD-3C2E1D0D1565}" type="pres">
      <dgm:prSet presAssocID="{F1A9C2DF-DF76-43D2-98E7-36F96E40F9BF}" presName="conn2-1" presStyleLbl="parChTrans1D2" presStyleIdx="1" presStyleCnt="6"/>
      <dgm:spPr/>
    </dgm:pt>
    <dgm:pt modelId="{021E27E6-4177-410A-8EB4-F701B39577BA}" type="pres">
      <dgm:prSet presAssocID="{F1A9C2DF-DF76-43D2-98E7-36F96E40F9BF}" presName="connTx" presStyleLbl="parChTrans1D2" presStyleIdx="1" presStyleCnt="6"/>
      <dgm:spPr/>
    </dgm:pt>
    <dgm:pt modelId="{E3349683-0301-4A50-8EA1-41C11BF051E0}" type="pres">
      <dgm:prSet presAssocID="{9150904D-7AFE-4A57-A7D5-4C9DC64E8ECE}" presName="root2" presStyleCnt="0"/>
      <dgm:spPr/>
    </dgm:pt>
    <dgm:pt modelId="{1098EE05-F58C-4976-B17D-0AF25D2067E2}" type="pres">
      <dgm:prSet presAssocID="{9150904D-7AFE-4A57-A7D5-4C9DC64E8ECE}" presName="LevelTwoTextNode" presStyleLbl="node2" presStyleIdx="1" presStyleCnt="6" custLinFactNeighborX="1182" custLinFactNeighborY="-69017">
        <dgm:presLayoutVars>
          <dgm:chPref val="3"/>
        </dgm:presLayoutVars>
      </dgm:prSet>
      <dgm:spPr/>
    </dgm:pt>
    <dgm:pt modelId="{467519BE-EE05-43D5-8C8C-CF9734B753A3}" type="pres">
      <dgm:prSet presAssocID="{9150904D-7AFE-4A57-A7D5-4C9DC64E8ECE}" presName="level3hierChild" presStyleCnt="0"/>
      <dgm:spPr/>
    </dgm:pt>
    <dgm:pt modelId="{4C0CAFD7-70ED-41AC-8F26-3A3B60134F40}" type="pres">
      <dgm:prSet presAssocID="{05E23569-97C5-4F69-B735-B595B7115561}" presName="root1" presStyleCnt="0"/>
      <dgm:spPr/>
    </dgm:pt>
    <dgm:pt modelId="{D76D6CF1-3DFE-4E79-B9B7-60E40EDD9DB1}" type="pres">
      <dgm:prSet presAssocID="{05E23569-97C5-4F69-B735-B595B7115561}" presName="LevelOneTextNode" presStyleLbl="node0" presStyleIdx="2" presStyleCnt="6" custLinFactNeighborX="-19154">
        <dgm:presLayoutVars>
          <dgm:chPref val="3"/>
        </dgm:presLayoutVars>
      </dgm:prSet>
      <dgm:spPr/>
    </dgm:pt>
    <dgm:pt modelId="{89524037-9E0D-40D2-9D43-D8CCA799111D}" type="pres">
      <dgm:prSet presAssocID="{05E23569-97C5-4F69-B735-B595B7115561}" presName="level2hierChild" presStyleCnt="0"/>
      <dgm:spPr/>
    </dgm:pt>
    <dgm:pt modelId="{48D46ABA-C719-4FD3-91C5-93DB14D79EDA}" type="pres">
      <dgm:prSet presAssocID="{814E6602-C1E6-4E4A-9F3B-2EEFDC0161E4}" presName="conn2-1" presStyleLbl="parChTrans1D2" presStyleIdx="2" presStyleCnt="6"/>
      <dgm:spPr/>
    </dgm:pt>
    <dgm:pt modelId="{3384931A-9FD4-4687-AFB4-65A1918FB233}" type="pres">
      <dgm:prSet presAssocID="{814E6602-C1E6-4E4A-9F3B-2EEFDC0161E4}" presName="connTx" presStyleLbl="parChTrans1D2" presStyleIdx="2" presStyleCnt="6"/>
      <dgm:spPr/>
    </dgm:pt>
    <dgm:pt modelId="{276B57B7-D675-4205-B1B9-35D8A92D80EF}" type="pres">
      <dgm:prSet presAssocID="{7CF5F575-C917-4372-8C53-6EADF75FFE6A}" presName="root2" presStyleCnt="0"/>
      <dgm:spPr/>
    </dgm:pt>
    <dgm:pt modelId="{AC761D45-B56F-4FD0-A452-E846B275D7EA}" type="pres">
      <dgm:prSet presAssocID="{7CF5F575-C917-4372-8C53-6EADF75FFE6A}" presName="LevelTwoTextNode" presStyleLbl="node2" presStyleIdx="2" presStyleCnt="6" custLinFactNeighborX="1773" custLinFactNeighborY="55546">
        <dgm:presLayoutVars>
          <dgm:chPref val="3"/>
        </dgm:presLayoutVars>
      </dgm:prSet>
      <dgm:spPr/>
    </dgm:pt>
    <dgm:pt modelId="{038957F8-B5F9-462F-A492-4868496D1D23}" type="pres">
      <dgm:prSet presAssocID="{7CF5F575-C917-4372-8C53-6EADF75FFE6A}" presName="level3hierChild" presStyleCnt="0"/>
      <dgm:spPr/>
    </dgm:pt>
    <dgm:pt modelId="{8C2B98B4-0829-4CE5-9BF7-29EC1850D7B0}" type="pres">
      <dgm:prSet presAssocID="{4568FABF-17BD-4337-88FA-64747E2B2930}" presName="root1" presStyleCnt="0"/>
      <dgm:spPr/>
    </dgm:pt>
    <dgm:pt modelId="{6B84F8A9-8654-4E43-A7B5-312F39F71D0D}" type="pres">
      <dgm:prSet presAssocID="{4568FABF-17BD-4337-88FA-64747E2B2930}" presName="LevelOneTextNode" presStyleLbl="node0" presStyleIdx="3" presStyleCnt="6" custLinFactNeighborX="-19154">
        <dgm:presLayoutVars>
          <dgm:chPref val="3"/>
        </dgm:presLayoutVars>
      </dgm:prSet>
      <dgm:spPr/>
    </dgm:pt>
    <dgm:pt modelId="{7CC60B0F-86C1-413D-B39E-1043EFE4B685}" type="pres">
      <dgm:prSet presAssocID="{4568FABF-17BD-4337-88FA-64747E2B2930}" presName="level2hierChild" presStyleCnt="0"/>
      <dgm:spPr/>
    </dgm:pt>
    <dgm:pt modelId="{0921CCC1-E971-442C-9A4E-2757BD41D625}" type="pres">
      <dgm:prSet presAssocID="{4808B019-67FC-4DA3-8779-0C35C81FE4BE}" presName="conn2-1" presStyleLbl="parChTrans1D2" presStyleIdx="3" presStyleCnt="6"/>
      <dgm:spPr/>
    </dgm:pt>
    <dgm:pt modelId="{43897708-E359-4FBE-BFA8-F5DA8C52AD01}" type="pres">
      <dgm:prSet presAssocID="{4808B019-67FC-4DA3-8779-0C35C81FE4BE}" presName="connTx" presStyleLbl="parChTrans1D2" presStyleIdx="3" presStyleCnt="6"/>
      <dgm:spPr/>
    </dgm:pt>
    <dgm:pt modelId="{5D644BC8-649E-4BEB-87B8-A7AC919CF429}" type="pres">
      <dgm:prSet presAssocID="{4589A3C7-1264-4F61-9EAD-03AD0BBB3CFE}" presName="root2" presStyleCnt="0"/>
      <dgm:spPr/>
    </dgm:pt>
    <dgm:pt modelId="{A710F122-6FD0-40E1-AC9F-FF7E3C7DE96A}" type="pres">
      <dgm:prSet presAssocID="{4589A3C7-1264-4F61-9EAD-03AD0BBB3CFE}" presName="LevelTwoTextNode" presStyleLbl="node2" presStyleIdx="3" presStyleCnt="6" custLinFactNeighborX="2364" custLinFactNeighborY="-59092">
        <dgm:presLayoutVars>
          <dgm:chPref val="3"/>
        </dgm:presLayoutVars>
      </dgm:prSet>
      <dgm:spPr/>
    </dgm:pt>
    <dgm:pt modelId="{85A6BE44-5B86-455A-85B8-C9337A8A0847}" type="pres">
      <dgm:prSet presAssocID="{4589A3C7-1264-4F61-9EAD-03AD0BBB3CFE}" presName="level3hierChild" presStyleCnt="0"/>
      <dgm:spPr/>
    </dgm:pt>
    <dgm:pt modelId="{36E8EAA1-C96C-4D29-A642-20B9875B3318}" type="pres">
      <dgm:prSet presAssocID="{F01821A7-80EA-4E1F-A652-E0A7ACD10800}" presName="conn2-1" presStyleLbl="parChTrans1D3" presStyleIdx="1" presStyleCnt="3"/>
      <dgm:spPr/>
    </dgm:pt>
    <dgm:pt modelId="{1639C71E-2859-4472-8DDA-9B6E13512237}" type="pres">
      <dgm:prSet presAssocID="{F01821A7-80EA-4E1F-A652-E0A7ACD10800}" presName="connTx" presStyleLbl="parChTrans1D3" presStyleIdx="1" presStyleCnt="3"/>
      <dgm:spPr/>
    </dgm:pt>
    <dgm:pt modelId="{089DD79B-3B48-4720-BA68-08652B642B4F}" type="pres">
      <dgm:prSet presAssocID="{BFF6AF80-70EE-4A3A-AF1A-95F4A39A77C6}" presName="root2" presStyleCnt="0"/>
      <dgm:spPr/>
    </dgm:pt>
    <dgm:pt modelId="{3F23CEA3-ADD4-40CB-A1F6-6AD966DB14B3}" type="pres">
      <dgm:prSet presAssocID="{BFF6AF80-70EE-4A3A-AF1A-95F4A39A77C6}" presName="LevelTwoTextNode" presStyleLbl="node3" presStyleIdx="1" presStyleCnt="3" custLinFactNeighborX="14048" custLinFactNeighborY="-59077">
        <dgm:presLayoutVars>
          <dgm:chPref val="3"/>
        </dgm:presLayoutVars>
      </dgm:prSet>
      <dgm:spPr/>
    </dgm:pt>
    <dgm:pt modelId="{E1F3B361-F9E5-4064-AD27-C182E736503C}" type="pres">
      <dgm:prSet presAssocID="{BFF6AF80-70EE-4A3A-AF1A-95F4A39A77C6}" presName="level3hierChild" presStyleCnt="0"/>
      <dgm:spPr/>
    </dgm:pt>
    <dgm:pt modelId="{87352E27-FB6B-4291-A821-1FA643C5C681}" type="pres">
      <dgm:prSet presAssocID="{F401B901-3643-462B-AA07-DD12EF7DF85A}" presName="root1" presStyleCnt="0"/>
      <dgm:spPr/>
    </dgm:pt>
    <dgm:pt modelId="{9A8F1799-25BE-4004-A48D-A29CC465F8E3}" type="pres">
      <dgm:prSet presAssocID="{F401B901-3643-462B-AA07-DD12EF7DF85A}" presName="LevelOneTextNode" presStyleLbl="node0" presStyleIdx="4" presStyleCnt="6" custLinFactNeighborX="-19154" custLinFactNeighborY="1561">
        <dgm:presLayoutVars>
          <dgm:chPref val="3"/>
        </dgm:presLayoutVars>
      </dgm:prSet>
      <dgm:spPr/>
    </dgm:pt>
    <dgm:pt modelId="{1FBA7D35-096C-4006-B5CB-2C94C7DF74A7}" type="pres">
      <dgm:prSet presAssocID="{F401B901-3643-462B-AA07-DD12EF7DF85A}" presName="level2hierChild" presStyleCnt="0"/>
      <dgm:spPr/>
    </dgm:pt>
    <dgm:pt modelId="{C6C2C4C7-D742-44B8-B420-414974A7B648}" type="pres">
      <dgm:prSet presAssocID="{5A1CEE69-C99D-4CD2-A47E-6D469A3BAA78}" presName="conn2-1" presStyleLbl="parChTrans1D2" presStyleIdx="4" presStyleCnt="6"/>
      <dgm:spPr/>
    </dgm:pt>
    <dgm:pt modelId="{7F084606-25EC-4DF6-AFC2-382D0264AEEC}" type="pres">
      <dgm:prSet presAssocID="{5A1CEE69-C99D-4CD2-A47E-6D469A3BAA78}" presName="connTx" presStyleLbl="parChTrans1D2" presStyleIdx="4" presStyleCnt="6"/>
      <dgm:spPr/>
    </dgm:pt>
    <dgm:pt modelId="{FEC3B789-B05F-4CD4-9A51-1AF6FC71AFEC}" type="pres">
      <dgm:prSet presAssocID="{93CBE970-987A-420C-8F44-086938EAF7E7}" presName="root2" presStyleCnt="0"/>
      <dgm:spPr/>
    </dgm:pt>
    <dgm:pt modelId="{202FFBDD-344F-4CF0-9D67-E762CF066B17}" type="pres">
      <dgm:prSet presAssocID="{93CBE970-987A-420C-8F44-086938EAF7E7}" presName="LevelTwoTextNode" presStyleLbl="node2" presStyleIdx="4" presStyleCnt="6" custLinFactNeighborX="-545" custLinFactNeighborY="56689">
        <dgm:presLayoutVars>
          <dgm:chPref val="3"/>
        </dgm:presLayoutVars>
      </dgm:prSet>
      <dgm:spPr/>
    </dgm:pt>
    <dgm:pt modelId="{8751D398-CD27-4567-AD79-905AFAF8A3C6}" type="pres">
      <dgm:prSet presAssocID="{93CBE970-987A-420C-8F44-086938EAF7E7}" presName="level3hierChild" presStyleCnt="0"/>
      <dgm:spPr/>
    </dgm:pt>
    <dgm:pt modelId="{5D4F892F-8506-4ACD-B01A-78A453669200}" type="pres">
      <dgm:prSet presAssocID="{32CEC0C1-98D1-41DA-BA62-A677F009F8C6}" presName="root1" presStyleCnt="0"/>
      <dgm:spPr/>
    </dgm:pt>
    <dgm:pt modelId="{89F16F0E-8705-4EEB-9F8E-2A67DE651CD8}" type="pres">
      <dgm:prSet presAssocID="{32CEC0C1-98D1-41DA-BA62-A677F009F8C6}" presName="LevelOneTextNode" presStyleLbl="node0" presStyleIdx="5" presStyleCnt="6" custLinFactNeighborX="-19154">
        <dgm:presLayoutVars>
          <dgm:chPref val="3"/>
        </dgm:presLayoutVars>
      </dgm:prSet>
      <dgm:spPr/>
    </dgm:pt>
    <dgm:pt modelId="{D135B667-5F8D-4088-8843-B9F2CA242EA2}" type="pres">
      <dgm:prSet presAssocID="{32CEC0C1-98D1-41DA-BA62-A677F009F8C6}" presName="level2hierChild" presStyleCnt="0"/>
      <dgm:spPr/>
    </dgm:pt>
    <dgm:pt modelId="{2D20F31E-C8A0-4403-B477-9D8BAD198C1C}" type="pres">
      <dgm:prSet presAssocID="{1AAD9274-1A2F-4684-888C-0092795B797F}" presName="conn2-1" presStyleLbl="parChTrans1D2" presStyleIdx="5" presStyleCnt="6"/>
      <dgm:spPr/>
    </dgm:pt>
    <dgm:pt modelId="{9FBAC3B7-40D1-4A6C-B39F-894591AAE590}" type="pres">
      <dgm:prSet presAssocID="{1AAD9274-1A2F-4684-888C-0092795B797F}" presName="connTx" presStyleLbl="parChTrans1D2" presStyleIdx="5" presStyleCnt="6"/>
      <dgm:spPr/>
    </dgm:pt>
    <dgm:pt modelId="{029C3732-0746-4AEC-ACD4-AE4FAFE3677E}" type="pres">
      <dgm:prSet presAssocID="{E958B9CF-16D8-4CBD-9F2C-5D9B66640FFA}" presName="root2" presStyleCnt="0"/>
      <dgm:spPr/>
    </dgm:pt>
    <dgm:pt modelId="{B6BFA4D4-2DFA-404C-B5BD-A912ECB1FCE5}" type="pres">
      <dgm:prSet presAssocID="{E958B9CF-16D8-4CBD-9F2C-5D9B66640FFA}" presName="LevelTwoTextNode" presStyleLbl="node2" presStyleIdx="5" presStyleCnt="6" custLinFactNeighborX="-545" custLinFactNeighborY="-57779">
        <dgm:presLayoutVars>
          <dgm:chPref val="3"/>
        </dgm:presLayoutVars>
      </dgm:prSet>
      <dgm:spPr/>
    </dgm:pt>
    <dgm:pt modelId="{C3A8F12D-9A4D-42F3-8FA7-93B1A8427DE6}" type="pres">
      <dgm:prSet presAssocID="{E958B9CF-16D8-4CBD-9F2C-5D9B66640FFA}" presName="level3hierChild" presStyleCnt="0"/>
      <dgm:spPr/>
    </dgm:pt>
    <dgm:pt modelId="{22AD65CF-C7DA-4EDD-852D-B16D2340AF96}" type="pres">
      <dgm:prSet presAssocID="{DAAAB0E3-892B-4127-9C52-2EF5F65FB00E}" presName="conn2-1" presStyleLbl="parChTrans1D3" presStyleIdx="2" presStyleCnt="3"/>
      <dgm:spPr/>
    </dgm:pt>
    <dgm:pt modelId="{742D313B-5D8E-4050-A640-0EADE672B3DB}" type="pres">
      <dgm:prSet presAssocID="{DAAAB0E3-892B-4127-9C52-2EF5F65FB00E}" presName="connTx" presStyleLbl="parChTrans1D3" presStyleIdx="2" presStyleCnt="3"/>
      <dgm:spPr/>
    </dgm:pt>
    <dgm:pt modelId="{43C40D26-8F27-4052-949D-1C3C54564C4A}" type="pres">
      <dgm:prSet presAssocID="{74885D49-4299-401E-A95C-F57A1921A085}" presName="root2" presStyleCnt="0"/>
      <dgm:spPr/>
    </dgm:pt>
    <dgm:pt modelId="{D1BAE504-715C-473B-96B6-E9829A3FB995}" type="pres">
      <dgm:prSet presAssocID="{74885D49-4299-401E-A95C-F57A1921A085}" presName="LevelTwoTextNode" presStyleLbl="node3" presStyleIdx="2" presStyleCnt="3" custLinFactY="-100000" custLinFactNeighborX="13363" custLinFactNeighborY="-188013">
        <dgm:presLayoutVars>
          <dgm:chPref val="3"/>
        </dgm:presLayoutVars>
      </dgm:prSet>
      <dgm:spPr/>
    </dgm:pt>
    <dgm:pt modelId="{B172E8C7-09FC-4F21-9E57-53722DAA74BF}" type="pres">
      <dgm:prSet presAssocID="{74885D49-4299-401E-A95C-F57A1921A085}" presName="level3hierChild" presStyleCnt="0"/>
      <dgm:spPr/>
    </dgm:pt>
    <dgm:pt modelId="{2E4C9B43-81D7-4F16-8E14-A7CD5670B1D1}" type="pres">
      <dgm:prSet presAssocID="{E362158C-E677-4CCC-B179-DB805078191C}" presName="conn2-1" presStyleLbl="parChTrans1D4" presStyleIdx="0" presStyleCnt="1"/>
      <dgm:spPr/>
    </dgm:pt>
    <dgm:pt modelId="{ED78F6F2-2F1E-4571-A4CE-387842E5D694}" type="pres">
      <dgm:prSet presAssocID="{E362158C-E677-4CCC-B179-DB805078191C}" presName="connTx" presStyleLbl="parChTrans1D4" presStyleIdx="0" presStyleCnt="1"/>
      <dgm:spPr/>
    </dgm:pt>
    <dgm:pt modelId="{A9CC64DA-5DDC-4734-9517-91CFBA3B43A9}" type="pres">
      <dgm:prSet presAssocID="{19F8956C-0E35-461D-A28F-AEA5D2EB81FB}" presName="root2" presStyleCnt="0"/>
      <dgm:spPr/>
    </dgm:pt>
    <dgm:pt modelId="{9B176CDE-673E-448F-AAFC-11A1013B403C}" type="pres">
      <dgm:prSet presAssocID="{19F8956C-0E35-461D-A28F-AEA5D2EB81FB}" presName="LevelTwoTextNode" presStyleLbl="node4" presStyleIdx="0" presStyleCnt="1" custLinFactY="-100000" custLinFactNeighborX="19154" custLinFactNeighborY="-189440">
        <dgm:presLayoutVars>
          <dgm:chPref val="3"/>
        </dgm:presLayoutVars>
      </dgm:prSet>
      <dgm:spPr/>
    </dgm:pt>
    <dgm:pt modelId="{ECE50335-0CF3-425D-B767-98367BA6A17A}" type="pres">
      <dgm:prSet presAssocID="{19F8956C-0E35-461D-A28F-AEA5D2EB81FB}" presName="level3hierChild" presStyleCnt="0"/>
      <dgm:spPr/>
    </dgm:pt>
  </dgm:ptLst>
  <dgm:cxnLst>
    <dgm:cxn modelId="{BC6FC100-0580-427E-943B-6942D164C150}" srcId="{D219E802-0C96-4CF2-B414-CC3837631939}" destId="{F401B901-3643-462B-AA07-DD12EF7DF85A}" srcOrd="4" destOrd="0" parTransId="{DD4FF73D-16FB-47C7-AFC0-B64570393F0A}" sibTransId="{57C12C71-AAFB-4C43-AC13-A568A9578303}"/>
    <dgm:cxn modelId="{D7327207-DB62-430A-8D6F-4017E69C99E2}" srcId="{D219E802-0C96-4CF2-B414-CC3837631939}" destId="{5C022BE1-80FA-410D-9046-7481B93F76B9}" srcOrd="1" destOrd="0" parTransId="{1AB849BA-5333-4702-A4C3-14173E8B8042}" sibTransId="{B30AD92E-E38F-4427-86D6-2F56473485B0}"/>
    <dgm:cxn modelId="{7FE13A0D-1F69-4D7F-A83D-FCB51E66F283}" type="presOf" srcId="{7CF5F575-C917-4372-8C53-6EADF75FFE6A}" destId="{AC761D45-B56F-4FD0-A452-E846B275D7EA}" srcOrd="0" destOrd="0" presId="urn:microsoft.com/office/officeart/2005/8/layout/hierarchy2"/>
    <dgm:cxn modelId="{0088D50E-6A2B-429C-8754-F570FDE1139F}" type="presOf" srcId="{74885D49-4299-401E-A95C-F57A1921A085}" destId="{D1BAE504-715C-473B-96B6-E9829A3FB995}" srcOrd="0" destOrd="0" presId="urn:microsoft.com/office/officeart/2005/8/layout/hierarchy2"/>
    <dgm:cxn modelId="{9EAD1F0F-2C9E-4BA5-BDDA-A82BAFB660ED}" type="presOf" srcId="{E362158C-E677-4CCC-B179-DB805078191C}" destId="{2E4C9B43-81D7-4F16-8E14-A7CD5670B1D1}" srcOrd="0" destOrd="0" presId="urn:microsoft.com/office/officeart/2005/8/layout/hierarchy2"/>
    <dgm:cxn modelId="{C8E9410F-02D8-474D-A3AB-9D497971608A}" type="presOf" srcId="{5C022BE1-80FA-410D-9046-7481B93F76B9}" destId="{5910DBC8-B027-4D79-B885-031700E4CA8A}" srcOrd="0" destOrd="0" presId="urn:microsoft.com/office/officeart/2005/8/layout/hierarchy2"/>
    <dgm:cxn modelId="{A1B6D318-93DB-46A9-880F-5DF785C23646}" type="presOf" srcId="{19F8956C-0E35-461D-A28F-AEA5D2EB81FB}" destId="{9B176CDE-673E-448F-AAFC-11A1013B403C}" srcOrd="0" destOrd="0" presId="urn:microsoft.com/office/officeart/2005/8/layout/hierarchy2"/>
    <dgm:cxn modelId="{A059A01A-BBBB-420B-9ED2-860032FD2FA2}" type="presOf" srcId="{DFDCD1A7-C3CA-49EF-96C9-D79B93B56EDB}" destId="{3F69A62C-FF7D-49CB-A46E-9E43CCC30256}" srcOrd="0" destOrd="0" presId="urn:microsoft.com/office/officeart/2005/8/layout/hierarchy2"/>
    <dgm:cxn modelId="{B3C2221B-EE80-4BA6-98FF-1CA4A3D5C834}" type="presOf" srcId="{05E23569-97C5-4F69-B735-B595B7115561}" destId="{D76D6CF1-3DFE-4E79-B9B7-60E40EDD9DB1}" srcOrd="0" destOrd="0" presId="urn:microsoft.com/office/officeart/2005/8/layout/hierarchy2"/>
    <dgm:cxn modelId="{30E15B1C-5370-4F7D-9C0A-C3EC6B5E4A31}" srcId="{32CEC0C1-98D1-41DA-BA62-A677F009F8C6}" destId="{E958B9CF-16D8-4CBD-9F2C-5D9B66640FFA}" srcOrd="0" destOrd="0" parTransId="{1AAD9274-1A2F-4684-888C-0092795B797F}" sibTransId="{74C12BA4-7F00-4F2B-A098-22B6DCE897CA}"/>
    <dgm:cxn modelId="{7AEAE91F-DDE3-48D6-BBBF-391565CA9EA0}" srcId="{A3C01549-28A0-4FCA-A746-84CDB8843E21}" destId="{8318AC7A-4E0F-44C4-A9A7-88B1BA6D61EB}" srcOrd="0" destOrd="0" parTransId="{0EB13552-37B0-4354-A4C4-724CB6C0AF1F}" sibTransId="{4090189C-FE15-4A3A-80BE-F264EFAF0539}"/>
    <dgm:cxn modelId="{37121120-E974-464A-B78A-BDCFD5B8D1BC}" type="presOf" srcId="{D219E802-0C96-4CF2-B414-CC3837631939}" destId="{2ED5916F-8042-4CD4-ACEB-5D9EC4C728F3}" srcOrd="0" destOrd="0" presId="urn:microsoft.com/office/officeart/2005/8/layout/hierarchy2"/>
    <dgm:cxn modelId="{624AB728-5345-49B7-AF68-633CFAFD9026}" type="presOf" srcId="{A3C01549-28A0-4FCA-A746-84CDB8843E21}" destId="{ECE1FB99-0520-487C-9855-A4945E58477B}" srcOrd="0" destOrd="0" presId="urn:microsoft.com/office/officeart/2005/8/layout/hierarchy2"/>
    <dgm:cxn modelId="{14428629-9A3D-4CB5-AF38-FBB490334DBA}" type="presOf" srcId="{9150904D-7AFE-4A57-A7D5-4C9DC64E8ECE}" destId="{1098EE05-F58C-4976-B17D-0AF25D2067E2}" srcOrd="0" destOrd="0" presId="urn:microsoft.com/office/officeart/2005/8/layout/hierarchy2"/>
    <dgm:cxn modelId="{5DDBCF2B-F0CC-4B0B-BB13-DF063E3733EA}" srcId="{74885D49-4299-401E-A95C-F57A1921A085}" destId="{19F8956C-0E35-461D-A28F-AEA5D2EB81FB}" srcOrd="0" destOrd="0" parTransId="{E362158C-E677-4CCC-B179-DB805078191C}" sibTransId="{FC026223-8C8F-4987-A745-46042CCFE1F0}"/>
    <dgm:cxn modelId="{91A11831-14DC-46FC-9517-F666CA3CB2A5}" type="presOf" srcId="{814E6602-C1E6-4E4A-9F3B-2EEFDC0161E4}" destId="{48D46ABA-C719-4FD3-91C5-93DB14D79EDA}" srcOrd="0" destOrd="0" presId="urn:microsoft.com/office/officeart/2005/8/layout/hierarchy2"/>
    <dgm:cxn modelId="{2FB66333-DC0F-4F75-BB95-ABBBCE6CEDA8}" srcId="{DFDCD1A7-C3CA-49EF-96C9-D79B93B56EDB}" destId="{A3C01549-28A0-4FCA-A746-84CDB8843E21}" srcOrd="0" destOrd="0" parTransId="{22833B63-D0B4-409A-A61B-BD5116E1F0B4}" sibTransId="{F93CCDF1-D19E-4A6E-99D6-3CF10C816AEA}"/>
    <dgm:cxn modelId="{97B0B133-5369-4965-AED7-3B221E737417}" type="presOf" srcId="{F1A9C2DF-DF76-43D2-98E7-36F96E40F9BF}" destId="{460B31FA-0C64-4D24-83AD-3C2E1D0D1565}" srcOrd="0" destOrd="0" presId="urn:microsoft.com/office/officeart/2005/8/layout/hierarchy2"/>
    <dgm:cxn modelId="{2D412539-2FAC-48F1-B34D-2BE39218ED0E}" srcId="{D219E802-0C96-4CF2-B414-CC3837631939}" destId="{DFDCD1A7-C3CA-49EF-96C9-D79B93B56EDB}" srcOrd="0" destOrd="0" parTransId="{423A1026-FE38-4E62-8AFD-4CC6C0B0990A}" sibTransId="{817987AA-F462-4CDF-B25B-72D254C12B3B}"/>
    <dgm:cxn modelId="{04C1DE3A-9928-41CD-A39A-842BBFAA1605}" type="presOf" srcId="{BFF6AF80-70EE-4A3A-AF1A-95F4A39A77C6}" destId="{3F23CEA3-ADD4-40CB-A1F6-6AD966DB14B3}" srcOrd="0" destOrd="0" presId="urn:microsoft.com/office/officeart/2005/8/layout/hierarchy2"/>
    <dgm:cxn modelId="{CBA88B3B-6675-4C98-A11D-3BF3BF1AAB42}" type="presOf" srcId="{93CBE970-987A-420C-8F44-086938EAF7E7}" destId="{202FFBDD-344F-4CF0-9D67-E762CF066B17}" srcOrd="0" destOrd="0" presId="urn:microsoft.com/office/officeart/2005/8/layout/hierarchy2"/>
    <dgm:cxn modelId="{198C1C3E-78F3-48E8-88E5-56DDE00552BC}" type="presOf" srcId="{F01821A7-80EA-4E1F-A652-E0A7ACD10800}" destId="{36E8EAA1-C96C-4D29-A642-20B9875B3318}" srcOrd="0" destOrd="0" presId="urn:microsoft.com/office/officeart/2005/8/layout/hierarchy2"/>
    <dgm:cxn modelId="{89B8C863-7F03-4A64-A019-77EA11CDC395}" type="presOf" srcId="{1AAD9274-1A2F-4684-888C-0092795B797F}" destId="{2D20F31E-C8A0-4403-B477-9D8BAD198C1C}" srcOrd="0" destOrd="0" presId="urn:microsoft.com/office/officeart/2005/8/layout/hierarchy2"/>
    <dgm:cxn modelId="{49D91146-E7E4-4E49-A88A-17768797E60B}" srcId="{05E23569-97C5-4F69-B735-B595B7115561}" destId="{7CF5F575-C917-4372-8C53-6EADF75FFE6A}" srcOrd="0" destOrd="0" parTransId="{814E6602-C1E6-4E4A-9F3B-2EEFDC0161E4}" sibTransId="{7867B997-8E7B-409D-8864-08C3946E68D7}"/>
    <dgm:cxn modelId="{68254167-8287-4ACC-A5FF-AACBBB4645BD}" srcId="{F401B901-3643-462B-AA07-DD12EF7DF85A}" destId="{93CBE970-987A-420C-8F44-086938EAF7E7}" srcOrd="0" destOrd="0" parTransId="{5A1CEE69-C99D-4CD2-A47E-6D469A3BAA78}" sibTransId="{3AA90243-6A9B-4846-ADD3-CE31CF26A5DA}"/>
    <dgm:cxn modelId="{01C73D4A-0109-47FF-BBDC-EBD58A61DE64}" type="presOf" srcId="{5A1CEE69-C99D-4CD2-A47E-6D469A3BAA78}" destId="{7F084606-25EC-4DF6-AFC2-382D0264AEEC}" srcOrd="1" destOrd="0" presId="urn:microsoft.com/office/officeart/2005/8/layout/hierarchy2"/>
    <dgm:cxn modelId="{77DB784B-A937-478C-9C91-57754ADD689A}" srcId="{D219E802-0C96-4CF2-B414-CC3837631939}" destId="{05E23569-97C5-4F69-B735-B595B7115561}" srcOrd="2" destOrd="0" parTransId="{CE763F54-B2B0-4FE0-9F6C-7714C74D8772}" sibTransId="{A07DAD2B-483B-4983-A29F-F2F2393EF95D}"/>
    <dgm:cxn modelId="{0057D46D-32A9-4E88-A32A-C8F7D3E84D80}" type="presOf" srcId="{0EB13552-37B0-4354-A4C4-724CB6C0AF1F}" destId="{66ECF3EB-5B58-4BDE-AD88-A1B4E010218D}" srcOrd="0" destOrd="0" presId="urn:microsoft.com/office/officeart/2005/8/layout/hierarchy2"/>
    <dgm:cxn modelId="{345B3651-06C1-4643-A2FA-9B6231E61E80}" type="presOf" srcId="{8318AC7A-4E0F-44C4-A9A7-88B1BA6D61EB}" destId="{46E39A43-1243-44D4-BAD5-3E3B4EF73D3B}" srcOrd="0" destOrd="0" presId="urn:microsoft.com/office/officeart/2005/8/layout/hierarchy2"/>
    <dgm:cxn modelId="{7531DD52-C07F-45BB-91D5-926F5CF74DE7}" srcId="{4568FABF-17BD-4337-88FA-64747E2B2930}" destId="{4589A3C7-1264-4F61-9EAD-03AD0BBB3CFE}" srcOrd="0" destOrd="0" parTransId="{4808B019-67FC-4DA3-8779-0C35C81FE4BE}" sibTransId="{BCC86D40-A389-41FF-A354-296EF79E7DCB}"/>
    <dgm:cxn modelId="{EE03E077-3506-4C2F-9BE5-A4EE49EFA335}" srcId="{D219E802-0C96-4CF2-B414-CC3837631939}" destId="{4568FABF-17BD-4337-88FA-64747E2B2930}" srcOrd="3" destOrd="0" parTransId="{ECC77AB5-2800-47D4-A363-E9DEEF87963D}" sibTransId="{FB71A8D6-4BFC-4F07-B703-3836EA5D4D08}"/>
    <dgm:cxn modelId="{6CDD7E78-8E9A-4F67-B360-220B5AAC3BAD}" type="presOf" srcId="{1AAD9274-1A2F-4684-888C-0092795B797F}" destId="{9FBAC3B7-40D1-4A6C-B39F-894591AAE590}" srcOrd="1" destOrd="0" presId="urn:microsoft.com/office/officeart/2005/8/layout/hierarchy2"/>
    <dgm:cxn modelId="{5AD3F478-7A1C-47B2-B683-68348B7A995F}" type="presOf" srcId="{5A1CEE69-C99D-4CD2-A47E-6D469A3BAA78}" destId="{C6C2C4C7-D742-44B8-B420-414974A7B648}" srcOrd="0" destOrd="0" presId="urn:microsoft.com/office/officeart/2005/8/layout/hierarchy2"/>
    <dgm:cxn modelId="{9C9F5F7B-4178-4620-A201-F1A008B18CDA}" type="presOf" srcId="{32CEC0C1-98D1-41DA-BA62-A677F009F8C6}" destId="{89F16F0E-8705-4EEB-9F8E-2A67DE651CD8}" srcOrd="0" destOrd="0" presId="urn:microsoft.com/office/officeart/2005/8/layout/hierarchy2"/>
    <dgm:cxn modelId="{41E8877C-69B2-4428-A8C3-024BF053E98C}" srcId="{5C022BE1-80FA-410D-9046-7481B93F76B9}" destId="{9150904D-7AFE-4A57-A7D5-4C9DC64E8ECE}" srcOrd="0" destOrd="0" parTransId="{F1A9C2DF-DF76-43D2-98E7-36F96E40F9BF}" sibTransId="{CFC77E94-7F7E-4638-A25F-A2DCD0A4713C}"/>
    <dgm:cxn modelId="{95AE7484-8FBA-48C5-8005-A753DE0BD81F}" type="presOf" srcId="{4808B019-67FC-4DA3-8779-0C35C81FE4BE}" destId="{0921CCC1-E971-442C-9A4E-2757BD41D625}" srcOrd="0" destOrd="0" presId="urn:microsoft.com/office/officeart/2005/8/layout/hierarchy2"/>
    <dgm:cxn modelId="{AA1A0088-D22A-489F-B26A-58D9159FD0A5}" type="presOf" srcId="{814E6602-C1E6-4E4A-9F3B-2EEFDC0161E4}" destId="{3384931A-9FD4-4687-AFB4-65A1918FB233}" srcOrd="1" destOrd="0" presId="urn:microsoft.com/office/officeart/2005/8/layout/hierarchy2"/>
    <dgm:cxn modelId="{8491C08F-DE3B-4DC7-BAF9-66B658598A12}" type="presOf" srcId="{4568FABF-17BD-4337-88FA-64747E2B2930}" destId="{6B84F8A9-8654-4E43-A7B5-312F39F71D0D}" srcOrd="0" destOrd="0" presId="urn:microsoft.com/office/officeart/2005/8/layout/hierarchy2"/>
    <dgm:cxn modelId="{FBC2BEB2-D455-46B2-A4C9-F1D8A6C8EDA6}" type="presOf" srcId="{E958B9CF-16D8-4CBD-9F2C-5D9B66640FFA}" destId="{B6BFA4D4-2DFA-404C-B5BD-A912ECB1FCE5}" srcOrd="0" destOrd="0" presId="urn:microsoft.com/office/officeart/2005/8/layout/hierarchy2"/>
    <dgm:cxn modelId="{2F460DB8-9C50-45FD-93A6-401BA1246A8A}" type="presOf" srcId="{22833B63-D0B4-409A-A61B-BD5116E1F0B4}" destId="{AC084A74-0B49-479A-B7AF-E5B008903C6E}" srcOrd="0" destOrd="0" presId="urn:microsoft.com/office/officeart/2005/8/layout/hierarchy2"/>
    <dgm:cxn modelId="{7537C6B9-0651-4283-BA59-327A5416CAF7}" type="presOf" srcId="{F1A9C2DF-DF76-43D2-98E7-36F96E40F9BF}" destId="{021E27E6-4177-410A-8EB4-F701B39577BA}" srcOrd="1" destOrd="0" presId="urn:microsoft.com/office/officeart/2005/8/layout/hierarchy2"/>
    <dgm:cxn modelId="{2F27A4BE-D8B2-4E25-AA34-50B79B5AE38D}" srcId="{D219E802-0C96-4CF2-B414-CC3837631939}" destId="{32CEC0C1-98D1-41DA-BA62-A677F009F8C6}" srcOrd="5" destOrd="0" parTransId="{35248F6A-9D95-4D8A-B1CA-9A466CFC6DCF}" sibTransId="{16AAAB12-82CF-4AB4-9312-C3F0A820082E}"/>
    <dgm:cxn modelId="{8A456BC1-7CCA-473F-8B9A-F42E7073D258}" type="presOf" srcId="{DAAAB0E3-892B-4127-9C52-2EF5F65FB00E}" destId="{742D313B-5D8E-4050-A640-0EADE672B3DB}" srcOrd="1" destOrd="0" presId="urn:microsoft.com/office/officeart/2005/8/layout/hierarchy2"/>
    <dgm:cxn modelId="{3532B3CD-4761-45D8-92F2-4C9E884201B0}" srcId="{4589A3C7-1264-4F61-9EAD-03AD0BBB3CFE}" destId="{BFF6AF80-70EE-4A3A-AF1A-95F4A39A77C6}" srcOrd="0" destOrd="0" parTransId="{F01821A7-80EA-4E1F-A652-E0A7ACD10800}" sibTransId="{9178DFF0-A40C-45EE-A77A-734E83572F18}"/>
    <dgm:cxn modelId="{4D78A2CF-C810-401D-B6C4-E6A9C78FB69C}" type="presOf" srcId="{E362158C-E677-4CCC-B179-DB805078191C}" destId="{ED78F6F2-2F1E-4571-A4CE-387842E5D694}" srcOrd="1" destOrd="0" presId="urn:microsoft.com/office/officeart/2005/8/layout/hierarchy2"/>
    <dgm:cxn modelId="{A0F56BDE-0BBB-4E6C-8FB3-2CA262A5DA4C}" type="presOf" srcId="{22833B63-D0B4-409A-A61B-BD5116E1F0B4}" destId="{44826E3C-1D1D-4A89-99DF-609A6CBE05AF}" srcOrd="1" destOrd="0" presId="urn:microsoft.com/office/officeart/2005/8/layout/hierarchy2"/>
    <dgm:cxn modelId="{7CC66FE8-F2A7-4C84-9A7A-30FE8867CDEC}" srcId="{E958B9CF-16D8-4CBD-9F2C-5D9B66640FFA}" destId="{74885D49-4299-401E-A95C-F57A1921A085}" srcOrd="0" destOrd="0" parTransId="{DAAAB0E3-892B-4127-9C52-2EF5F65FB00E}" sibTransId="{AE1A4D28-9D3F-4744-9539-1BA6E0FD0F1C}"/>
    <dgm:cxn modelId="{3436A9EB-5C06-4209-9A29-E9631207D676}" type="presOf" srcId="{F401B901-3643-462B-AA07-DD12EF7DF85A}" destId="{9A8F1799-25BE-4004-A48D-A29CC465F8E3}" srcOrd="0" destOrd="0" presId="urn:microsoft.com/office/officeart/2005/8/layout/hierarchy2"/>
    <dgm:cxn modelId="{D5BFA5F0-FD05-4F7E-B2C1-12A7AA4E3E75}" type="presOf" srcId="{F01821A7-80EA-4E1F-A652-E0A7ACD10800}" destId="{1639C71E-2859-4472-8DDA-9B6E13512237}" srcOrd="1" destOrd="0" presId="urn:microsoft.com/office/officeart/2005/8/layout/hierarchy2"/>
    <dgm:cxn modelId="{3E3BC4F2-870B-4BA4-BC61-80E7AB109DFD}" type="presOf" srcId="{0EB13552-37B0-4354-A4C4-724CB6C0AF1F}" destId="{5C112A9D-8876-43FC-A533-7402D5A09D71}" srcOrd="1" destOrd="0" presId="urn:microsoft.com/office/officeart/2005/8/layout/hierarchy2"/>
    <dgm:cxn modelId="{EEF08AF3-DA01-467D-B00B-FA7C092C8093}" type="presOf" srcId="{DAAAB0E3-892B-4127-9C52-2EF5F65FB00E}" destId="{22AD65CF-C7DA-4EDD-852D-B16D2340AF96}" srcOrd="0" destOrd="0" presId="urn:microsoft.com/office/officeart/2005/8/layout/hierarchy2"/>
    <dgm:cxn modelId="{3DDCBEF4-AA11-42A7-BDC1-5BF5FD450F3C}" type="presOf" srcId="{4589A3C7-1264-4F61-9EAD-03AD0BBB3CFE}" destId="{A710F122-6FD0-40E1-AC9F-FF7E3C7DE96A}" srcOrd="0" destOrd="0" presId="urn:microsoft.com/office/officeart/2005/8/layout/hierarchy2"/>
    <dgm:cxn modelId="{AA07B0FF-523B-416A-9DDA-4B23E0B97DC4}" type="presOf" srcId="{4808B019-67FC-4DA3-8779-0C35C81FE4BE}" destId="{43897708-E359-4FBE-BFA8-F5DA8C52AD01}" srcOrd="1" destOrd="0" presId="urn:microsoft.com/office/officeart/2005/8/layout/hierarchy2"/>
    <dgm:cxn modelId="{AA1A047D-3E05-476E-9572-7426F90B6A6F}" type="presParOf" srcId="{2ED5916F-8042-4CD4-ACEB-5D9EC4C728F3}" destId="{E5864DC0-89D5-49FB-974F-3B49B2AE9FE6}" srcOrd="0" destOrd="0" presId="urn:microsoft.com/office/officeart/2005/8/layout/hierarchy2"/>
    <dgm:cxn modelId="{6B127669-B3A3-458C-832D-DB3D7D923725}" type="presParOf" srcId="{E5864DC0-89D5-49FB-974F-3B49B2AE9FE6}" destId="{3F69A62C-FF7D-49CB-A46E-9E43CCC30256}" srcOrd="0" destOrd="0" presId="urn:microsoft.com/office/officeart/2005/8/layout/hierarchy2"/>
    <dgm:cxn modelId="{4BAE2310-C204-4EE9-ACF3-B5231C55BFB0}" type="presParOf" srcId="{E5864DC0-89D5-49FB-974F-3B49B2AE9FE6}" destId="{95354923-A6DC-4EAA-B593-F4A4F9044DA9}" srcOrd="1" destOrd="0" presId="urn:microsoft.com/office/officeart/2005/8/layout/hierarchy2"/>
    <dgm:cxn modelId="{B666E86F-8307-4F76-9DAA-0518C70933FD}" type="presParOf" srcId="{95354923-A6DC-4EAA-B593-F4A4F9044DA9}" destId="{AC084A74-0B49-479A-B7AF-E5B008903C6E}" srcOrd="0" destOrd="0" presId="urn:microsoft.com/office/officeart/2005/8/layout/hierarchy2"/>
    <dgm:cxn modelId="{184882D5-8C61-42C3-ACFA-F69FCC6C68A0}" type="presParOf" srcId="{AC084A74-0B49-479A-B7AF-E5B008903C6E}" destId="{44826E3C-1D1D-4A89-99DF-609A6CBE05AF}" srcOrd="0" destOrd="0" presId="urn:microsoft.com/office/officeart/2005/8/layout/hierarchy2"/>
    <dgm:cxn modelId="{984ECAC1-3105-4762-96FB-91780919D828}" type="presParOf" srcId="{95354923-A6DC-4EAA-B593-F4A4F9044DA9}" destId="{F48950CB-DBD0-4A25-A1BC-0FC3036B951E}" srcOrd="1" destOrd="0" presId="urn:microsoft.com/office/officeart/2005/8/layout/hierarchy2"/>
    <dgm:cxn modelId="{57522622-2F0D-44ED-BCD0-B71C7F38EBED}" type="presParOf" srcId="{F48950CB-DBD0-4A25-A1BC-0FC3036B951E}" destId="{ECE1FB99-0520-487C-9855-A4945E58477B}" srcOrd="0" destOrd="0" presId="urn:microsoft.com/office/officeart/2005/8/layout/hierarchy2"/>
    <dgm:cxn modelId="{CA337B35-37A7-4079-A798-12CDED574590}" type="presParOf" srcId="{F48950CB-DBD0-4A25-A1BC-0FC3036B951E}" destId="{B80BAC45-FDC6-4D30-9769-5BA423A84B18}" srcOrd="1" destOrd="0" presId="urn:microsoft.com/office/officeart/2005/8/layout/hierarchy2"/>
    <dgm:cxn modelId="{C88C16DC-985E-48B2-B800-73CFE8DF56F2}" type="presParOf" srcId="{B80BAC45-FDC6-4D30-9769-5BA423A84B18}" destId="{66ECF3EB-5B58-4BDE-AD88-A1B4E010218D}" srcOrd="0" destOrd="0" presId="urn:microsoft.com/office/officeart/2005/8/layout/hierarchy2"/>
    <dgm:cxn modelId="{5853559A-7857-4558-9ED7-4727C839F59B}" type="presParOf" srcId="{66ECF3EB-5B58-4BDE-AD88-A1B4E010218D}" destId="{5C112A9D-8876-43FC-A533-7402D5A09D71}" srcOrd="0" destOrd="0" presId="urn:microsoft.com/office/officeart/2005/8/layout/hierarchy2"/>
    <dgm:cxn modelId="{79E1FF4A-F440-4D26-95EF-C71C14FB76C2}" type="presParOf" srcId="{B80BAC45-FDC6-4D30-9769-5BA423A84B18}" destId="{EFD1798B-D326-4F37-9D38-32EF04DAAC3B}" srcOrd="1" destOrd="0" presId="urn:microsoft.com/office/officeart/2005/8/layout/hierarchy2"/>
    <dgm:cxn modelId="{CD148075-903F-4001-80F7-F488477151FB}" type="presParOf" srcId="{EFD1798B-D326-4F37-9D38-32EF04DAAC3B}" destId="{46E39A43-1243-44D4-BAD5-3E3B4EF73D3B}" srcOrd="0" destOrd="0" presId="urn:microsoft.com/office/officeart/2005/8/layout/hierarchy2"/>
    <dgm:cxn modelId="{4B80CFC7-55A3-4144-9386-72A61C50927F}" type="presParOf" srcId="{EFD1798B-D326-4F37-9D38-32EF04DAAC3B}" destId="{3D26B70D-B347-483D-909D-1C218ACDFB84}" srcOrd="1" destOrd="0" presId="urn:microsoft.com/office/officeart/2005/8/layout/hierarchy2"/>
    <dgm:cxn modelId="{5F1674F6-34CB-4BD1-999C-96795DD08AF2}" type="presParOf" srcId="{2ED5916F-8042-4CD4-ACEB-5D9EC4C728F3}" destId="{9B0A4569-286B-4D1D-8F84-B50A93D7D7A0}" srcOrd="1" destOrd="0" presId="urn:microsoft.com/office/officeart/2005/8/layout/hierarchy2"/>
    <dgm:cxn modelId="{C4CC8F5A-8EF7-4A38-B126-20695224105E}" type="presParOf" srcId="{9B0A4569-286B-4D1D-8F84-B50A93D7D7A0}" destId="{5910DBC8-B027-4D79-B885-031700E4CA8A}" srcOrd="0" destOrd="0" presId="urn:microsoft.com/office/officeart/2005/8/layout/hierarchy2"/>
    <dgm:cxn modelId="{8157FC31-A530-4363-956A-96397A2C97D0}" type="presParOf" srcId="{9B0A4569-286B-4D1D-8F84-B50A93D7D7A0}" destId="{0F10758A-17DB-4CB3-95C4-4C66F5F6FB77}" srcOrd="1" destOrd="0" presId="urn:microsoft.com/office/officeart/2005/8/layout/hierarchy2"/>
    <dgm:cxn modelId="{F80C60AC-6299-447D-9CFB-D9205C7C1870}" type="presParOf" srcId="{0F10758A-17DB-4CB3-95C4-4C66F5F6FB77}" destId="{460B31FA-0C64-4D24-83AD-3C2E1D0D1565}" srcOrd="0" destOrd="0" presId="urn:microsoft.com/office/officeart/2005/8/layout/hierarchy2"/>
    <dgm:cxn modelId="{5DDAEF14-2B6C-4A57-A3AE-DDE149025291}" type="presParOf" srcId="{460B31FA-0C64-4D24-83AD-3C2E1D0D1565}" destId="{021E27E6-4177-410A-8EB4-F701B39577BA}" srcOrd="0" destOrd="0" presId="urn:microsoft.com/office/officeart/2005/8/layout/hierarchy2"/>
    <dgm:cxn modelId="{2D6DC30A-01E0-4491-8F1D-068C6F51100B}" type="presParOf" srcId="{0F10758A-17DB-4CB3-95C4-4C66F5F6FB77}" destId="{E3349683-0301-4A50-8EA1-41C11BF051E0}" srcOrd="1" destOrd="0" presId="urn:microsoft.com/office/officeart/2005/8/layout/hierarchy2"/>
    <dgm:cxn modelId="{44F835EC-522F-4078-853E-79B0AB163C35}" type="presParOf" srcId="{E3349683-0301-4A50-8EA1-41C11BF051E0}" destId="{1098EE05-F58C-4976-B17D-0AF25D2067E2}" srcOrd="0" destOrd="0" presId="urn:microsoft.com/office/officeart/2005/8/layout/hierarchy2"/>
    <dgm:cxn modelId="{436BE87F-4AD6-463D-8F07-96391A03B4FE}" type="presParOf" srcId="{E3349683-0301-4A50-8EA1-41C11BF051E0}" destId="{467519BE-EE05-43D5-8C8C-CF9734B753A3}" srcOrd="1" destOrd="0" presId="urn:microsoft.com/office/officeart/2005/8/layout/hierarchy2"/>
    <dgm:cxn modelId="{19E24521-1A8D-4FE8-B80B-90DE4D8437CB}" type="presParOf" srcId="{2ED5916F-8042-4CD4-ACEB-5D9EC4C728F3}" destId="{4C0CAFD7-70ED-41AC-8F26-3A3B60134F40}" srcOrd="2" destOrd="0" presId="urn:microsoft.com/office/officeart/2005/8/layout/hierarchy2"/>
    <dgm:cxn modelId="{775923B2-CF5F-4C9F-82FC-CE26A9B6F72D}" type="presParOf" srcId="{4C0CAFD7-70ED-41AC-8F26-3A3B60134F40}" destId="{D76D6CF1-3DFE-4E79-B9B7-60E40EDD9DB1}" srcOrd="0" destOrd="0" presId="urn:microsoft.com/office/officeart/2005/8/layout/hierarchy2"/>
    <dgm:cxn modelId="{DCEB0C3B-FFD7-4ABA-AE09-92D0CD6D7060}" type="presParOf" srcId="{4C0CAFD7-70ED-41AC-8F26-3A3B60134F40}" destId="{89524037-9E0D-40D2-9D43-D8CCA799111D}" srcOrd="1" destOrd="0" presId="urn:microsoft.com/office/officeart/2005/8/layout/hierarchy2"/>
    <dgm:cxn modelId="{3401B0D4-DAA5-41E6-808F-817EC7FAD4D3}" type="presParOf" srcId="{89524037-9E0D-40D2-9D43-D8CCA799111D}" destId="{48D46ABA-C719-4FD3-91C5-93DB14D79EDA}" srcOrd="0" destOrd="0" presId="urn:microsoft.com/office/officeart/2005/8/layout/hierarchy2"/>
    <dgm:cxn modelId="{F118B067-3DC7-4688-AC7C-302369351EB0}" type="presParOf" srcId="{48D46ABA-C719-4FD3-91C5-93DB14D79EDA}" destId="{3384931A-9FD4-4687-AFB4-65A1918FB233}" srcOrd="0" destOrd="0" presId="urn:microsoft.com/office/officeart/2005/8/layout/hierarchy2"/>
    <dgm:cxn modelId="{74AABC91-866D-491D-B360-47F9D6E32D2B}" type="presParOf" srcId="{89524037-9E0D-40D2-9D43-D8CCA799111D}" destId="{276B57B7-D675-4205-B1B9-35D8A92D80EF}" srcOrd="1" destOrd="0" presId="urn:microsoft.com/office/officeart/2005/8/layout/hierarchy2"/>
    <dgm:cxn modelId="{2C7792AF-89F7-4F00-BA44-D71894E237EB}" type="presParOf" srcId="{276B57B7-D675-4205-B1B9-35D8A92D80EF}" destId="{AC761D45-B56F-4FD0-A452-E846B275D7EA}" srcOrd="0" destOrd="0" presId="urn:microsoft.com/office/officeart/2005/8/layout/hierarchy2"/>
    <dgm:cxn modelId="{EDE1A812-29EF-4B5D-9F02-AFB699F446EE}" type="presParOf" srcId="{276B57B7-D675-4205-B1B9-35D8A92D80EF}" destId="{038957F8-B5F9-462F-A492-4868496D1D23}" srcOrd="1" destOrd="0" presId="urn:microsoft.com/office/officeart/2005/8/layout/hierarchy2"/>
    <dgm:cxn modelId="{05D1D9E8-9E89-4817-86E9-A328610C764F}" type="presParOf" srcId="{2ED5916F-8042-4CD4-ACEB-5D9EC4C728F3}" destId="{8C2B98B4-0829-4CE5-9BF7-29EC1850D7B0}" srcOrd="3" destOrd="0" presId="urn:microsoft.com/office/officeart/2005/8/layout/hierarchy2"/>
    <dgm:cxn modelId="{0FFD80B8-074E-4668-BCB8-D359FA1101F4}" type="presParOf" srcId="{8C2B98B4-0829-4CE5-9BF7-29EC1850D7B0}" destId="{6B84F8A9-8654-4E43-A7B5-312F39F71D0D}" srcOrd="0" destOrd="0" presId="urn:microsoft.com/office/officeart/2005/8/layout/hierarchy2"/>
    <dgm:cxn modelId="{55499867-2574-402D-A1BA-BB909B63295E}" type="presParOf" srcId="{8C2B98B4-0829-4CE5-9BF7-29EC1850D7B0}" destId="{7CC60B0F-86C1-413D-B39E-1043EFE4B685}" srcOrd="1" destOrd="0" presId="urn:microsoft.com/office/officeart/2005/8/layout/hierarchy2"/>
    <dgm:cxn modelId="{D8A9027B-39F1-4D1B-9702-AC239CF35783}" type="presParOf" srcId="{7CC60B0F-86C1-413D-B39E-1043EFE4B685}" destId="{0921CCC1-E971-442C-9A4E-2757BD41D625}" srcOrd="0" destOrd="0" presId="urn:microsoft.com/office/officeart/2005/8/layout/hierarchy2"/>
    <dgm:cxn modelId="{D8F39664-0D09-4BC2-B2E6-E82F5A96C5C5}" type="presParOf" srcId="{0921CCC1-E971-442C-9A4E-2757BD41D625}" destId="{43897708-E359-4FBE-BFA8-F5DA8C52AD01}" srcOrd="0" destOrd="0" presId="urn:microsoft.com/office/officeart/2005/8/layout/hierarchy2"/>
    <dgm:cxn modelId="{1A49F0AD-771A-48F4-AC15-AEB4306701D9}" type="presParOf" srcId="{7CC60B0F-86C1-413D-B39E-1043EFE4B685}" destId="{5D644BC8-649E-4BEB-87B8-A7AC919CF429}" srcOrd="1" destOrd="0" presId="urn:microsoft.com/office/officeart/2005/8/layout/hierarchy2"/>
    <dgm:cxn modelId="{BA96C14D-0329-4C35-B019-77EAAC809B17}" type="presParOf" srcId="{5D644BC8-649E-4BEB-87B8-A7AC919CF429}" destId="{A710F122-6FD0-40E1-AC9F-FF7E3C7DE96A}" srcOrd="0" destOrd="0" presId="urn:microsoft.com/office/officeart/2005/8/layout/hierarchy2"/>
    <dgm:cxn modelId="{981C1204-4990-4042-B45B-A7F0CBD960BC}" type="presParOf" srcId="{5D644BC8-649E-4BEB-87B8-A7AC919CF429}" destId="{85A6BE44-5B86-455A-85B8-C9337A8A0847}" srcOrd="1" destOrd="0" presId="urn:microsoft.com/office/officeart/2005/8/layout/hierarchy2"/>
    <dgm:cxn modelId="{F629C5FB-D2DF-431F-B376-75C6EE1AB28F}" type="presParOf" srcId="{85A6BE44-5B86-455A-85B8-C9337A8A0847}" destId="{36E8EAA1-C96C-4D29-A642-20B9875B3318}" srcOrd="0" destOrd="0" presId="urn:microsoft.com/office/officeart/2005/8/layout/hierarchy2"/>
    <dgm:cxn modelId="{AD93B69E-0984-4D2F-92D5-5EB48DAACF79}" type="presParOf" srcId="{36E8EAA1-C96C-4D29-A642-20B9875B3318}" destId="{1639C71E-2859-4472-8DDA-9B6E13512237}" srcOrd="0" destOrd="0" presId="urn:microsoft.com/office/officeart/2005/8/layout/hierarchy2"/>
    <dgm:cxn modelId="{6784E73F-83ED-46C1-A3B9-CB285944312D}" type="presParOf" srcId="{85A6BE44-5B86-455A-85B8-C9337A8A0847}" destId="{089DD79B-3B48-4720-BA68-08652B642B4F}" srcOrd="1" destOrd="0" presId="urn:microsoft.com/office/officeart/2005/8/layout/hierarchy2"/>
    <dgm:cxn modelId="{C96BC70A-CE34-44C4-BAEE-CB9B7614A61C}" type="presParOf" srcId="{089DD79B-3B48-4720-BA68-08652B642B4F}" destId="{3F23CEA3-ADD4-40CB-A1F6-6AD966DB14B3}" srcOrd="0" destOrd="0" presId="urn:microsoft.com/office/officeart/2005/8/layout/hierarchy2"/>
    <dgm:cxn modelId="{F0732DB1-7D44-4DFF-B4AE-2D9A98BBE962}" type="presParOf" srcId="{089DD79B-3B48-4720-BA68-08652B642B4F}" destId="{E1F3B361-F9E5-4064-AD27-C182E736503C}" srcOrd="1" destOrd="0" presId="urn:microsoft.com/office/officeart/2005/8/layout/hierarchy2"/>
    <dgm:cxn modelId="{129CC65E-57C4-4DFD-A376-1DEBA56EDC92}" type="presParOf" srcId="{2ED5916F-8042-4CD4-ACEB-5D9EC4C728F3}" destId="{87352E27-FB6B-4291-A821-1FA643C5C681}" srcOrd="4" destOrd="0" presId="urn:microsoft.com/office/officeart/2005/8/layout/hierarchy2"/>
    <dgm:cxn modelId="{3AFBF4CB-BBC3-4E52-9DD5-BE872A258689}" type="presParOf" srcId="{87352E27-FB6B-4291-A821-1FA643C5C681}" destId="{9A8F1799-25BE-4004-A48D-A29CC465F8E3}" srcOrd="0" destOrd="0" presId="urn:microsoft.com/office/officeart/2005/8/layout/hierarchy2"/>
    <dgm:cxn modelId="{79683DC0-B35C-46A4-BEB3-A61979BE8D38}" type="presParOf" srcId="{87352E27-FB6B-4291-A821-1FA643C5C681}" destId="{1FBA7D35-096C-4006-B5CB-2C94C7DF74A7}" srcOrd="1" destOrd="0" presId="urn:microsoft.com/office/officeart/2005/8/layout/hierarchy2"/>
    <dgm:cxn modelId="{52665C4A-E4A4-4012-A001-F06B2DA4DC95}" type="presParOf" srcId="{1FBA7D35-096C-4006-B5CB-2C94C7DF74A7}" destId="{C6C2C4C7-D742-44B8-B420-414974A7B648}" srcOrd="0" destOrd="0" presId="urn:microsoft.com/office/officeart/2005/8/layout/hierarchy2"/>
    <dgm:cxn modelId="{BB3DCA35-86B9-47B5-AAFB-65A6AAC4D77B}" type="presParOf" srcId="{C6C2C4C7-D742-44B8-B420-414974A7B648}" destId="{7F084606-25EC-4DF6-AFC2-382D0264AEEC}" srcOrd="0" destOrd="0" presId="urn:microsoft.com/office/officeart/2005/8/layout/hierarchy2"/>
    <dgm:cxn modelId="{53894E55-32DF-4342-8A3A-67C0521EB1DA}" type="presParOf" srcId="{1FBA7D35-096C-4006-B5CB-2C94C7DF74A7}" destId="{FEC3B789-B05F-4CD4-9A51-1AF6FC71AFEC}" srcOrd="1" destOrd="0" presId="urn:microsoft.com/office/officeart/2005/8/layout/hierarchy2"/>
    <dgm:cxn modelId="{2A150564-2ECE-448D-ABD3-FF7734495DE6}" type="presParOf" srcId="{FEC3B789-B05F-4CD4-9A51-1AF6FC71AFEC}" destId="{202FFBDD-344F-4CF0-9D67-E762CF066B17}" srcOrd="0" destOrd="0" presId="urn:microsoft.com/office/officeart/2005/8/layout/hierarchy2"/>
    <dgm:cxn modelId="{B272CEC0-73C0-468B-BD30-5F761E4C254C}" type="presParOf" srcId="{FEC3B789-B05F-4CD4-9A51-1AF6FC71AFEC}" destId="{8751D398-CD27-4567-AD79-905AFAF8A3C6}" srcOrd="1" destOrd="0" presId="urn:microsoft.com/office/officeart/2005/8/layout/hierarchy2"/>
    <dgm:cxn modelId="{A92903F2-C0BC-417A-AA19-C2D3C1272069}" type="presParOf" srcId="{2ED5916F-8042-4CD4-ACEB-5D9EC4C728F3}" destId="{5D4F892F-8506-4ACD-B01A-78A453669200}" srcOrd="5" destOrd="0" presId="urn:microsoft.com/office/officeart/2005/8/layout/hierarchy2"/>
    <dgm:cxn modelId="{45339C44-5F0F-4F49-A75B-64CF5AFFD3B4}" type="presParOf" srcId="{5D4F892F-8506-4ACD-B01A-78A453669200}" destId="{89F16F0E-8705-4EEB-9F8E-2A67DE651CD8}" srcOrd="0" destOrd="0" presId="urn:microsoft.com/office/officeart/2005/8/layout/hierarchy2"/>
    <dgm:cxn modelId="{50CCF80E-7269-43FB-A410-2361E6E07EE9}" type="presParOf" srcId="{5D4F892F-8506-4ACD-B01A-78A453669200}" destId="{D135B667-5F8D-4088-8843-B9F2CA242EA2}" srcOrd="1" destOrd="0" presId="urn:microsoft.com/office/officeart/2005/8/layout/hierarchy2"/>
    <dgm:cxn modelId="{DCDADC9D-5C69-428A-B336-6CE7E2166EB1}" type="presParOf" srcId="{D135B667-5F8D-4088-8843-B9F2CA242EA2}" destId="{2D20F31E-C8A0-4403-B477-9D8BAD198C1C}" srcOrd="0" destOrd="0" presId="urn:microsoft.com/office/officeart/2005/8/layout/hierarchy2"/>
    <dgm:cxn modelId="{8B10AA3D-BD87-4D11-BE8B-D490F3A79501}" type="presParOf" srcId="{2D20F31E-C8A0-4403-B477-9D8BAD198C1C}" destId="{9FBAC3B7-40D1-4A6C-B39F-894591AAE590}" srcOrd="0" destOrd="0" presId="urn:microsoft.com/office/officeart/2005/8/layout/hierarchy2"/>
    <dgm:cxn modelId="{BA54A66F-543F-4854-8D24-B99228E85F9A}" type="presParOf" srcId="{D135B667-5F8D-4088-8843-B9F2CA242EA2}" destId="{029C3732-0746-4AEC-ACD4-AE4FAFE3677E}" srcOrd="1" destOrd="0" presId="urn:microsoft.com/office/officeart/2005/8/layout/hierarchy2"/>
    <dgm:cxn modelId="{2258D458-5341-4F7A-B7C2-EA883B6614E1}" type="presParOf" srcId="{029C3732-0746-4AEC-ACD4-AE4FAFE3677E}" destId="{B6BFA4D4-2DFA-404C-B5BD-A912ECB1FCE5}" srcOrd="0" destOrd="0" presId="urn:microsoft.com/office/officeart/2005/8/layout/hierarchy2"/>
    <dgm:cxn modelId="{817C03E4-E2C6-4256-95E9-E6C96DCCA9E0}" type="presParOf" srcId="{029C3732-0746-4AEC-ACD4-AE4FAFE3677E}" destId="{C3A8F12D-9A4D-42F3-8FA7-93B1A8427DE6}" srcOrd="1" destOrd="0" presId="urn:microsoft.com/office/officeart/2005/8/layout/hierarchy2"/>
    <dgm:cxn modelId="{3AA85CC3-D5CE-49AD-8D3F-0948F58C051C}" type="presParOf" srcId="{C3A8F12D-9A4D-42F3-8FA7-93B1A8427DE6}" destId="{22AD65CF-C7DA-4EDD-852D-B16D2340AF96}" srcOrd="0" destOrd="0" presId="urn:microsoft.com/office/officeart/2005/8/layout/hierarchy2"/>
    <dgm:cxn modelId="{F5177376-1651-4C0C-8FAA-C2FAF4F2566A}" type="presParOf" srcId="{22AD65CF-C7DA-4EDD-852D-B16D2340AF96}" destId="{742D313B-5D8E-4050-A640-0EADE672B3DB}" srcOrd="0" destOrd="0" presId="urn:microsoft.com/office/officeart/2005/8/layout/hierarchy2"/>
    <dgm:cxn modelId="{FFAA1ED8-AFCA-4094-923A-75BD6D45B16A}" type="presParOf" srcId="{C3A8F12D-9A4D-42F3-8FA7-93B1A8427DE6}" destId="{43C40D26-8F27-4052-949D-1C3C54564C4A}" srcOrd="1" destOrd="0" presId="urn:microsoft.com/office/officeart/2005/8/layout/hierarchy2"/>
    <dgm:cxn modelId="{54ACD573-B6C5-4C21-B326-41356BE9BCA4}" type="presParOf" srcId="{43C40D26-8F27-4052-949D-1C3C54564C4A}" destId="{D1BAE504-715C-473B-96B6-E9829A3FB995}" srcOrd="0" destOrd="0" presId="urn:microsoft.com/office/officeart/2005/8/layout/hierarchy2"/>
    <dgm:cxn modelId="{0E85D145-E675-40FC-8FAE-6078AC3BB5CF}" type="presParOf" srcId="{43C40D26-8F27-4052-949D-1C3C54564C4A}" destId="{B172E8C7-09FC-4F21-9E57-53722DAA74BF}" srcOrd="1" destOrd="0" presId="urn:microsoft.com/office/officeart/2005/8/layout/hierarchy2"/>
    <dgm:cxn modelId="{AB441193-2E1E-4205-9F60-DBDF4D00C561}" type="presParOf" srcId="{B172E8C7-09FC-4F21-9E57-53722DAA74BF}" destId="{2E4C9B43-81D7-4F16-8E14-A7CD5670B1D1}" srcOrd="0" destOrd="0" presId="urn:microsoft.com/office/officeart/2005/8/layout/hierarchy2"/>
    <dgm:cxn modelId="{0CF1AFF9-173A-4A5A-92A3-ECE8379FC281}" type="presParOf" srcId="{2E4C9B43-81D7-4F16-8E14-A7CD5670B1D1}" destId="{ED78F6F2-2F1E-4571-A4CE-387842E5D694}" srcOrd="0" destOrd="0" presId="urn:microsoft.com/office/officeart/2005/8/layout/hierarchy2"/>
    <dgm:cxn modelId="{5288F0C8-F25D-4D8F-9E71-57683EFF15E6}" type="presParOf" srcId="{B172E8C7-09FC-4F21-9E57-53722DAA74BF}" destId="{A9CC64DA-5DDC-4734-9517-91CFBA3B43A9}" srcOrd="1" destOrd="0" presId="urn:microsoft.com/office/officeart/2005/8/layout/hierarchy2"/>
    <dgm:cxn modelId="{203A5179-99D7-40B9-8A46-7C9D2A2A99F7}" type="presParOf" srcId="{A9CC64DA-5DDC-4734-9517-91CFBA3B43A9}" destId="{9B176CDE-673E-448F-AAFC-11A1013B403C}" srcOrd="0" destOrd="0" presId="urn:microsoft.com/office/officeart/2005/8/layout/hierarchy2"/>
    <dgm:cxn modelId="{1CA90AF3-1D36-4695-8B64-7C66D9839E29}" type="presParOf" srcId="{A9CC64DA-5DDC-4734-9517-91CFBA3B43A9}" destId="{ECE50335-0CF3-425D-B767-98367BA6A17A}" srcOrd="1" destOrd="0" presId="urn:microsoft.com/office/officeart/2005/8/layout/hierarchy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CDA1FE-09C0-47D7-B85F-56EFB1EEFD26}"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1B7C7755-43D9-48DD-A5B4-A1EE38ADF240}">
      <dgm:prSet phldrT="[Text]"/>
      <dgm:spPr>
        <a:solidFill>
          <a:schemeClr val="accent1"/>
        </a:solidFill>
      </dgm:spPr>
      <dgm:t>
        <a:bodyPr/>
        <a:lstStyle/>
        <a:p>
          <a:r>
            <a:rPr lang="en-US" b="1" dirty="0"/>
            <a:t>Individual</a:t>
          </a:r>
        </a:p>
      </dgm:t>
    </dgm:pt>
    <dgm:pt modelId="{17381DB9-8DEA-4D83-91F7-B925BE881A4E}" type="parTrans" cxnId="{6CA27C28-FECA-4239-89F2-E804F7433029}">
      <dgm:prSet/>
      <dgm:spPr/>
      <dgm:t>
        <a:bodyPr/>
        <a:lstStyle/>
        <a:p>
          <a:endParaRPr lang="en-US"/>
        </a:p>
      </dgm:t>
    </dgm:pt>
    <dgm:pt modelId="{C69A00F9-0DCC-4B8C-85C6-2BB08BACA1CE}" type="sibTrans" cxnId="{6CA27C28-FECA-4239-89F2-E804F7433029}">
      <dgm:prSet/>
      <dgm:spPr/>
      <dgm:t>
        <a:bodyPr/>
        <a:lstStyle/>
        <a:p>
          <a:endParaRPr lang="en-US"/>
        </a:p>
      </dgm:t>
    </dgm:pt>
    <dgm:pt modelId="{F4A2B558-44A2-48C1-8CF9-C50C8B3B899F}">
      <dgm:prSet phldrT="[Text]"/>
      <dgm:spPr/>
      <dgm:t>
        <a:bodyPr/>
        <a:lstStyle/>
        <a:p>
          <a:r>
            <a:rPr lang="en-US" dirty="0"/>
            <a:t>Knowledge, attitudes, behaviors, self-concept, skills &amp; life history</a:t>
          </a:r>
        </a:p>
      </dgm:t>
    </dgm:pt>
    <dgm:pt modelId="{CDCB5FB3-E031-46D6-9B7E-A94A3F466BB9}" type="parTrans" cxnId="{59B80DA9-20BF-44E6-B337-DDB3601B8320}">
      <dgm:prSet/>
      <dgm:spPr/>
      <dgm:t>
        <a:bodyPr/>
        <a:lstStyle/>
        <a:p>
          <a:endParaRPr lang="en-US"/>
        </a:p>
      </dgm:t>
    </dgm:pt>
    <dgm:pt modelId="{9D26AB40-E7B7-45D4-9B67-10D9B643600D}" type="sibTrans" cxnId="{59B80DA9-20BF-44E6-B337-DDB3601B8320}">
      <dgm:prSet/>
      <dgm:spPr/>
      <dgm:t>
        <a:bodyPr/>
        <a:lstStyle/>
        <a:p>
          <a:endParaRPr lang="en-US"/>
        </a:p>
      </dgm:t>
    </dgm:pt>
    <dgm:pt modelId="{27BD4831-3D5C-4CA7-8068-28C78BF58069}">
      <dgm:prSet phldrT="[Text]"/>
      <dgm:spPr>
        <a:solidFill>
          <a:schemeClr val="accent1"/>
        </a:solidFill>
      </dgm:spPr>
      <dgm:t>
        <a:bodyPr/>
        <a:lstStyle/>
        <a:p>
          <a:r>
            <a:rPr lang="en-US" b="1" dirty="0"/>
            <a:t>Interpersonal &amp; Group</a:t>
          </a:r>
        </a:p>
      </dgm:t>
    </dgm:pt>
    <dgm:pt modelId="{DADA917A-33EC-429B-A5C4-A8495608B0DA}" type="parTrans" cxnId="{04505EBA-28C5-4FD9-9D55-0DC474D2F74C}">
      <dgm:prSet/>
      <dgm:spPr/>
      <dgm:t>
        <a:bodyPr/>
        <a:lstStyle/>
        <a:p>
          <a:endParaRPr lang="en-US"/>
        </a:p>
      </dgm:t>
    </dgm:pt>
    <dgm:pt modelId="{7ED4787F-C9FC-40B6-94A6-2DE3F0948A77}" type="sibTrans" cxnId="{04505EBA-28C5-4FD9-9D55-0DC474D2F74C}">
      <dgm:prSet/>
      <dgm:spPr/>
      <dgm:t>
        <a:bodyPr/>
        <a:lstStyle/>
        <a:p>
          <a:endParaRPr lang="en-US"/>
        </a:p>
      </dgm:t>
    </dgm:pt>
    <dgm:pt modelId="{8FBEED86-9D3A-4842-94E9-9BF31870502C}">
      <dgm:prSet phldrT="[Text]"/>
      <dgm:spPr/>
      <dgm:t>
        <a:bodyPr/>
        <a:lstStyle/>
        <a:p>
          <a:r>
            <a:rPr lang="en-US" dirty="0"/>
            <a:t>Formal and informal social networks and social support systems -- including family, work, and friendship networks</a:t>
          </a:r>
        </a:p>
      </dgm:t>
    </dgm:pt>
    <dgm:pt modelId="{0BA594CD-095E-4DB0-88A2-A5E2F656ACB7}" type="parTrans" cxnId="{126BF933-A789-4DF2-BB53-A2A18329C1D4}">
      <dgm:prSet/>
      <dgm:spPr/>
      <dgm:t>
        <a:bodyPr/>
        <a:lstStyle/>
        <a:p>
          <a:endParaRPr lang="en-US"/>
        </a:p>
      </dgm:t>
    </dgm:pt>
    <dgm:pt modelId="{E25D71C1-1C5F-4FF0-80CF-7C993AEB87C7}" type="sibTrans" cxnId="{126BF933-A789-4DF2-BB53-A2A18329C1D4}">
      <dgm:prSet/>
      <dgm:spPr/>
      <dgm:t>
        <a:bodyPr/>
        <a:lstStyle/>
        <a:p>
          <a:endParaRPr lang="en-US"/>
        </a:p>
      </dgm:t>
    </dgm:pt>
    <dgm:pt modelId="{C10C8131-2FB7-4309-ADD8-69EF5464585F}">
      <dgm:prSet phldrT="[Text]"/>
      <dgm:spPr>
        <a:solidFill>
          <a:schemeClr val="accent1"/>
        </a:solidFill>
      </dgm:spPr>
      <dgm:t>
        <a:bodyPr/>
        <a:lstStyle/>
        <a:p>
          <a:r>
            <a:rPr lang="en-US" b="1" dirty="0"/>
            <a:t>Institutional</a:t>
          </a:r>
        </a:p>
      </dgm:t>
    </dgm:pt>
    <dgm:pt modelId="{C7A0EB01-FA80-4855-81D3-5DD28E4F9DC8}" type="parTrans" cxnId="{7ABB7BAF-7F1B-4EC4-A1F8-B7E7F2372892}">
      <dgm:prSet/>
      <dgm:spPr/>
      <dgm:t>
        <a:bodyPr/>
        <a:lstStyle/>
        <a:p>
          <a:endParaRPr lang="en-US"/>
        </a:p>
      </dgm:t>
    </dgm:pt>
    <dgm:pt modelId="{B6164E7D-A092-464C-ACCE-738C633E187A}" type="sibTrans" cxnId="{7ABB7BAF-7F1B-4EC4-A1F8-B7E7F2372892}">
      <dgm:prSet/>
      <dgm:spPr/>
      <dgm:t>
        <a:bodyPr/>
        <a:lstStyle/>
        <a:p>
          <a:endParaRPr lang="en-US"/>
        </a:p>
      </dgm:t>
    </dgm:pt>
    <dgm:pt modelId="{FCBDF205-1E0A-4041-BDBE-ECD6D53B8A4F}">
      <dgm:prSet phldrT="[Text]"/>
      <dgm:spPr/>
      <dgm:t>
        <a:bodyPr/>
        <a:lstStyle/>
        <a:p>
          <a:r>
            <a:rPr lang="en-US" dirty="0"/>
            <a:t>Institutions and organizations that operate under formal and informal rules and regulations</a:t>
          </a:r>
        </a:p>
      </dgm:t>
    </dgm:pt>
    <dgm:pt modelId="{77F09E99-BF96-4F10-B7B2-9A7EA55211C6}" type="parTrans" cxnId="{640D5C92-EA9D-457B-873D-FC77CAAD8C6F}">
      <dgm:prSet/>
      <dgm:spPr/>
      <dgm:t>
        <a:bodyPr/>
        <a:lstStyle/>
        <a:p>
          <a:endParaRPr lang="en-US"/>
        </a:p>
      </dgm:t>
    </dgm:pt>
    <dgm:pt modelId="{A4DB70D6-7038-424F-8C2E-63DDE6C8AAE2}" type="sibTrans" cxnId="{640D5C92-EA9D-457B-873D-FC77CAAD8C6F}">
      <dgm:prSet/>
      <dgm:spPr/>
      <dgm:t>
        <a:bodyPr/>
        <a:lstStyle/>
        <a:p>
          <a:endParaRPr lang="en-US"/>
        </a:p>
      </dgm:t>
    </dgm:pt>
    <dgm:pt modelId="{1FAE9FE6-6585-4EB1-9DA3-75B66EF949DE}">
      <dgm:prSet phldrT="[Text]"/>
      <dgm:spPr/>
      <dgm:t>
        <a:bodyPr/>
        <a:lstStyle/>
        <a:p>
          <a:r>
            <a:rPr lang="en-US" dirty="0"/>
            <a:t>Local, state and national laws, policies, and regulations</a:t>
          </a:r>
        </a:p>
      </dgm:t>
    </dgm:pt>
    <dgm:pt modelId="{57153C3D-C262-4166-9049-ED88F44C4FBC}" type="parTrans" cxnId="{0F6FDAA4-842C-4F12-9D96-F51D087D11D8}">
      <dgm:prSet/>
      <dgm:spPr/>
      <dgm:t>
        <a:bodyPr/>
        <a:lstStyle/>
        <a:p>
          <a:endParaRPr lang="en-US"/>
        </a:p>
      </dgm:t>
    </dgm:pt>
    <dgm:pt modelId="{91ADB07D-95FE-444A-8CFA-4A6FDD034CF6}" type="sibTrans" cxnId="{0F6FDAA4-842C-4F12-9D96-F51D087D11D8}">
      <dgm:prSet/>
      <dgm:spPr/>
      <dgm:t>
        <a:bodyPr/>
        <a:lstStyle/>
        <a:p>
          <a:endParaRPr lang="en-US"/>
        </a:p>
      </dgm:t>
    </dgm:pt>
    <dgm:pt modelId="{336DC233-F004-4111-879A-4A4747FAF71A}">
      <dgm:prSet phldrT="[Text]"/>
      <dgm:spPr>
        <a:solidFill>
          <a:schemeClr val="accent1"/>
        </a:solidFill>
      </dgm:spPr>
      <dgm:t>
        <a:bodyPr/>
        <a:lstStyle/>
        <a:p>
          <a:r>
            <a:rPr lang="en-US" b="1" dirty="0"/>
            <a:t>Community</a:t>
          </a:r>
        </a:p>
      </dgm:t>
    </dgm:pt>
    <dgm:pt modelId="{91C36F86-DF6F-45DE-AA74-A5A5BDC077F3}" type="parTrans" cxnId="{1EFC12E6-C5CC-4B83-A4EF-05B868A2D031}">
      <dgm:prSet/>
      <dgm:spPr/>
      <dgm:t>
        <a:bodyPr/>
        <a:lstStyle/>
        <a:p>
          <a:endParaRPr lang="en-US"/>
        </a:p>
      </dgm:t>
    </dgm:pt>
    <dgm:pt modelId="{A910249D-D518-48BC-A733-2D7050E2F248}" type="sibTrans" cxnId="{1EFC12E6-C5CC-4B83-A4EF-05B868A2D031}">
      <dgm:prSet/>
      <dgm:spPr/>
      <dgm:t>
        <a:bodyPr/>
        <a:lstStyle/>
        <a:p>
          <a:endParaRPr lang="en-US"/>
        </a:p>
      </dgm:t>
    </dgm:pt>
    <dgm:pt modelId="{5F0F6F33-D720-4515-A33B-21BD891078B5}">
      <dgm:prSet phldrT="[Text]"/>
      <dgm:spPr/>
      <dgm:t>
        <a:bodyPr/>
        <a:lstStyle/>
        <a:p>
          <a:r>
            <a:rPr lang="en-US" dirty="0"/>
            <a:t>Relationships among formal and informal organizations, institutions and networks</a:t>
          </a:r>
        </a:p>
      </dgm:t>
    </dgm:pt>
    <dgm:pt modelId="{8FC47C02-116C-4248-B2F9-DD12DA3B8898}" type="parTrans" cxnId="{C6FBCD9A-C894-40EE-B2CA-488AEE491C2C}">
      <dgm:prSet/>
      <dgm:spPr/>
      <dgm:t>
        <a:bodyPr/>
        <a:lstStyle/>
        <a:p>
          <a:endParaRPr lang="en-US"/>
        </a:p>
      </dgm:t>
    </dgm:pt>
    <dgm:pt modelId="{EA37D941-DC7B-48C5-8129-34874F8AA206}" type="sibTrans" cxnId="{C6FBCD9A-C894-40EE-B2CA-488AEE491C2C}">
      <dgm:prSet/>
      <dgm:spPr/>
      <dgm:t>
        <a:bodyPr/>
        <a:lstStyle/>
        <a:p>
          <a:endParaRPr lang="en-US"/>
        </a:p>
      </dgm:t>
    </dgm:pt>
    <dgm:pt modelId="{2861FABB-AD07-460A-825D-4F976339B1FD}">
      <dgm:prSet phldrT="[Text]"/>
      <dgm:spPr>
        <a:solidFill>
          <a:schemeClr val="accent1"/>
        </a:solidFill>
      </dgm:spPr>
      <dgm:t>
        <a:bodyPr/>
        <a:lstStyle/>
        <a:p>
          <a:r>
            <a:rPr lang="en-US" b="1" dirty="0"/>
            <a:t>Policy</a:t>
          </a:r>
        </a:p>
      </dgm:t>
    </dgm:pt>
    <dgm:pt modelId="{9C8B3ABE-4E45-4DD0-84BA-1C1AFAAC0ADB}" type="parTrans" cxnId="{CA192EC5-4D75-4152-8CBE-6F2DB3811F12}">
      <dgm:prSet/>
      <dgm:spPr/>
      <dgm:t>
        <a:bodyPr/>
        <a:lstStyle/>
        <a:p>
          <a:endParaRPr lang="en-US"/>
        </a:p>
      </dgm:t>
    </dgm:pt>
    <dgm:pt modelId="{C18C0605-B0B0-49CA-88B3-8D23B49C5067}" type="sibTrans" cxnId="{CA192EC5-4D75-4152-8CBE-6F2DB3811F12}">
      <dgm:prSet/>
      <dgm:spPr/>
      <dgm:t>
        <a:bodyPr/>
        <a:lstStyle/>
        <a:p>
          <a:endParaRPr lang="en-US"/>
        </a:p>
      </dgm:t>
    </dgm:pt>
    <dgm:pt modelId="{9954D3FA-A0B7-42D5-872B-8F5DA42C53F7}" type="pres">
      <dgm:prSet presAssocID="{55CDA1FE-09C0-47D7-B85F-56EFB1EEFD26}" presName="Name0" presStyleCnt="0">
        <dgm:presLayoutVars>
          <dgm:chMax val="5"/>
          <dgm:chPref val="5"/>
          <dgm:dir/>
          <dgm:animLvl val="lvl"/>
        </dgm:presLayoutVars>
      </dgm:prSet>
      <dgm:spPr/>
    </dgm:pt>
    <dgm:pt modelId="{3D5A0F38-2B40-44FE-B52F-2B064044FAD7}" type="pres">
      <dgm:prSet presAssocID="{1B7C7755-43D9-48DD-A5B4-A1EE38ADF240}" presName="parentText1" presStyleLbl="node1" presStyleIdx="0" presStyleCnt="5" custLinFactNeighborY="-4185">
        <dgm:presLayoutVars>
          <dgm:chMax/>
          <dgm:chPref val="3"/>
          <dgm:bulletEnabled val="1"/>
        </dgm:presLayoutVars>
      </dgm:prSet>
      <dgm:spPr/>
    </dgm:pt>
    <dgm:pt modelId="{B2DD18BF-048E-41FF-BB21-896F520D1F45}" type="pres">
      <dgm:prSet presAssocID="{1B7C7755-43D9-48DD-A5B4-A1EE38ADF240}" presName="childText1" presStyleLbl="solidAlignAcc1" presStyleIdx="0" presStyleCnt="5" custLinFactNeighborX="-1497" custLinFactNeighborY="-2591">
        <dgm:presLayoutVars>
          <dgm:chMax val="0"/>
          <dgm:chPref val="0"/>
          <dgm:bulletEnabled val="1"/>
        </dgm:presLayoutVars>
      </dgm:prSet>
      <dgm:spPr/>
    </dgm:pt>
    <dgm:pt modelId="{5BF0C14C-C8DD-4CB1-8BDE-AB5C60A157EF}" type="pres">
      <dgm:prSet presAssocID="{27BD4831-3D5C-4CA7-8068-28C78BF58069}" presName="parentText2" presStyleLbl="node1" presStyleIdx="1" presStyleCnt="5" custLinFactNeighborY="-3394">
        <dgm:presLayoutVars>
          <dgm:chMax/>
          <dgm:chPref val="3"/>
          <dgm:bulletEnabled val="1"/>
        </dgm:presLayoutVars>
      </dgm:prSet>
      <dgm:spPr/>
    </dgm:pt>
    <dgm:pt modelId="{C180EE19-25DB-42AB-B509-28E68E0FC6C3}" type="pres">
      <dgm:prSet presAssocID="{27BD4831-3D5C-4CA7-8068-28C78BF58069}" presName="childText2" presStyleLbl="solidAlignAcc1" presStyleIdx="1" presStyleCnt="5" custLinFactNeighborY="-2591">
        <dgm:presLayoutVars>
          <dgm:chMax val="0"/>
          <dgm:chPref val="0"/>
          <dgm:bulletEnabled val="1"/>
        </dgm:presLayoutVars>
      </dgm:prSet>
      <dgm:spPr/>
    </dgm:pt>
    <dgm:pt modelId="{82C72759-6012-48DD-98ED-D3E315B3F523}" type="pres">
      <dgm:prSet presAssocID="{C10C8131-2FB7-4309-ADD8-69EF5464585F}" presName="parentText3" presStyleLbl="node1" presStyleIdx="2" presStyleCnt="5">
        <dgm:presLayoutVars>
          <dgm:chMax/>
          <dgm:chPref val="3"/>
          <dgm:bulletEnabled val="1"/>
        </dgm:presLayoutVars>
      </dgm:prSet>
      <dgm:spPr/>
    </dgm:pt>
    <dgm:pt modelId="{C655EAA3-0493-4113-8A37-56D19FC8DC1A}" type="pres">
      <dgm:prSet presAssocID="{C10C8131-2FB7-4309-ADD8-69EF5464585F}" presName="childText3" presStyleLbl="solidAlignAcc1" presStyleIdx="2" presStyleCnt="5" custLinFactNeighborY="-1037">
        <dgm:presLayoutVars>
          <dgm:chMax val="0"/>
          <dgm:chPref val="0"/>
          <dgm:bulletEnabled val="1"/>
        </dgm:presLayoutVars>
      </dgm:prSet>
      <dgm:spPr/>
    </dgm:pt>
    <dgm:pt modelId="{E623F310-B8FF-4E82-BE32-C5D38172AE14}" type="pres">
      <dgm:prSet presAssocID="{336DC233-F004-4111-879A-4A4747FAF71A}" presName="parentText4" presStyleLbl="node1" presStyleIdx="3" presStyleCnt="5">
        <dgm:presLayoutVars>
          <dgm:chMax/>
          <dgm:chPref val="3"/>
          <dgm:bulletEnabled val="1"/>
        </dgm:presLayoutVars>
      </dgm:prSet>
      <dgm:spPr/>
    </dgm:pt>
    <dgm:pt modelId="{548E89E0-600A-4CE5-8D2D-7AD8BEB1C211}" type="pres">
      <dgm:prSet presAssocID="{336DC233-F004-4111-879A-4A4747FAF71A}" presName="childText4" presStyleLbl="solidAlignAcc1" presStyleIdx="3" presStyleCnt="5" custLinFactNeighborY="-518">
        <dgm:presLayoutVars>
          <dgm:chMax val="0"/>
          <dgm:chPref val="0"/>
          <dgm:bulletEnabled val="1"/>
        </dgm:presLayoutVars>
      </dgm:prSet>
      <dgm:spPr/>
    </dgm:pt>
    <dgm:pt modelId="{4030C80B-8EE6-4EE1-9DDB-67D1BA98CC4D}" type="pres">
      <dgm:prSet presAssocID="{2861FABB-AD07-460A-825D-4F976339B1FD}" presName="parentText5" presStyleLbl="node1" presStyleIdx="4" presStyleCnt="5">
        <dgm:presLayoutVars>
          <dgm:chMax/>
          <dgm:chPref val="3"/>
          <dgm:bulletEnabled val="1"/>
        </dgm:presLayoutVars>
      </dgm:prSet>
      <dgm:spPr/>
    </dgm:pt>
    <dgm:pt modelId="{273E97C1-67EB-47E6-A9D2-F53BB1AA3531}" type="pres">
      <dgm:prSet presAssocID="{2861FABB-AD07-460A-825D-4F976339B1FD}" presName="childText5" presStyleLbl="solidAlignAcc1" presStyleIdx="4" presStyleCnt="5" custLinFactNeighborX="749" custLinFactNeighborY="-1555">
        <dgm:presLayoutVars>
          <dgm:chMax val="0"/>
          <dgm:chPref val="0"/>
          <dgm:bulletEnabled val="1"/>
        </dgm:presLayoutVars>
      </dgm:prSet>
      <dgm:spPr/>
    </dgm:pt>
  </dgm:ptLst>
  <dgm:cxnLst>
    <dgm:cxn modelId="{9E240C24-C17F-4AA3-99AE-713908B28D5A}" type="presOf" srcId="{1FAE9FE6-6585-4EB1-9DA3-75B66EF949DE}" destId="{273E97C1-67EB-47E6-A9D2-F53BB1AA3531}" srcOrd="0" destOrd="0" presId="urn:microsoft.com/office/officeart/2009/3/layout/IncreasingArrowsProcess"/>
    <dgm:cxn modelId="{6CA27C28-FECA-4239-89F2-E804F7433029}" srcId="{55CDA1FE-09C0-47D7-B85F-56EFB1EEFD26}" destId="{1B7C7755-43D9-48DD-A5B4-A1EE38ADF240}" srcOrd="0" destOrd="0" parTransId="{17381DB9-8DEA-4D83-91F7-B925BE881A4E}" sibTransId="{C69A00F9-0DCC-4B8C-85C6-2BB08BACA1CE}"/>
    <dgm:cxn modelId="{4A188331-1F7F-42F1-9F07-D71A70287B85}" type="presOf" srcId="{FCBDF205-1E0A-4041-BDBE-ECD6D53B8A4F}" destId="{C655EAA3-0493-4113-8A37-56D19FC8DC1A}" srcOrd="0" destOrd="0" presId="urn:microsoft.com/office/officeart/2009/3/layout/IncreasingArrowsProcess"/>
    <dgm:cxn modelId="{126BF933-A789-4DF2-BB53-A2A18329C1D4}" srcId="{27BD4831-3D5C-4CA7-8068-28C78BF58069}" destId="{8FBEED86-9D3A-4842-94E9-9BF31870502C}" srcOrd="0" destOrd="0" parTransId="{0BA594CD-095E-4DB0-88A2-A5E2F656ACB7}" sibTransId="{E25D71C1-1C5F-4FF0-80CF-7C993AEB87C7}"/>
    <dgm:cxn modelId="{C211BE5E-6311-4587-96E6-960EE9FD390C}" type="presOf" srcId="{55CDA1FE-09C0-47D7-B85F-56EFB1EEFD26}" destId="{9954D3FA-A0B7-42D5-872B-8F5DA42C53F7}" srcOrd="0" destOrd="0" presId="urn:microsoft.com/office/officeart/2009/3/layout/IncreasingArrowsProcess"/>
    <dgm:cxn modelId="{C0BCF87B-B5FE-4307-B905-2ACE0F85B1EF}" type="presOf" srcId="{5F0F6F33-D720-4515-A33B-21BD891078B5}" destId="{548E89E0-600A-4CE5-8D2D-7AD8BEB1C211}" srcOrd="0" destOrd="0" presId="urn:microsoft.com/office/officeart/2009/3/layout/IncreasingArrowsProcess"/>
    <dgm:cxn modelId="{A9556D81-D768-41DC-B58B-C840EE8BE225}" type="presOf" srcId="{1B7C7755-43D9-48DD-A5B4-A1EE38ADF240}" destId="{3D5A0F38-2B40-44FE-B52F-2B064044FAD7}" srcOrd="0" destOrd="0" presId="urn:microsoft.com/office/officeart/2009/3/layout/IncreasingArrowsProcess"/>
    <dgm:cxn modelId="{6A9B2C87-0CA2-4806-B450-069D862EA5DE}" type="presOf" srcId="{2861FABB-AD07-460A-825D-4F976339B1FD}" destId="{4030C80B-8EE6-4EE1-9DDB-67D1BA98CC4D}" srcOrd="0" destOrd="0" presId="urn:microsoft.com/office/officeart/2009/3/layout/IncreasingArrowsProcess"/>
    <dgm:cxn modelId="{640D5C92-EA9D-457B-873D-FC77CAAD8C6F}" srcId="{C10C8131-2FB7-4309-ADD8-69EF5464585F}" destId="{FCBDF205-1E0A-4041-BDBE-ECD6D53B8A4F}" srcOrd="0" destOrd="0" parTransId="{77F09E99-BF96-4F10-B7B2-9A7EA55211C6}" sibTransId="{A4DB70D6-7038-424F-8C2E-63DDE6C8AAE2}"/>
    <dgm:cxn modelId="{43DB6493-C48D-493C-8186-3EEE01EA4E90}" type="presOf" srcId="{27BD4831-3D5C-4CA7-8068-28C78BF58069}" destId="{5BF0C14C-C8DD-4CB1-8BDE-AB5C60A157EF}" srcOrd="0" destOrd="0" presId="urn:microsoft.com/office/officeart/2009/3/layout/IncreasingArrowsProcess"/>
    <dgm:cxn modelId="{C120BA98-994C-4573-992C-E681B9066E8B}" type="presOf" srcId="{F4A2B558-44A2-48C1-8CF9-C50C8B3B899F}" destId="{B2DD18BF-048E-41FF-BB21-896F520D1F45}" srcOrd="0" destOrd="0" presId="urn:microsoft.com/office/officeart/2009/3/layout/IncreasingArrowsProcess"/>
    <dgm:cxn modelId="{C6FBCD9A-C894-40EE-B2CA-488AEE491C2C}" srcId="{336DC233-F004-4111-879A-4A4747FAF71A}" destId="{5F0F6F33-D720-4515-A33B-21BD891078B5}" srcOrd="0" destOrd="0" parTransId="{8FC47C02-116C-4248-B2F9-DD12DA3B8898}" sibTransId="{EA37D941-DC7B-48C5-8129-34874F8AA206}"/>
    <dgm:cxn modelId="{F1E003A0-ECF3-4482-897F-E5ACC3C9E59E}" type="presOf" srcId="{C10C8131-2FB7-4309-ADD8-69EF5464585F}" destId="{82C72759-6012-48DD-98ED-D3E315B3F523}" srcOrd="0" destOrd="0" presId="urn:microsoft.com/office/officeart/2009/3/layout/IncreasingArrowsProcess"/>
    <dgm:cxn modelId="{0F6FDAA4-842C-4F12-9D96-F51D087D11D8}" srcId="{2861FABB-AD07-460A-825D-4F976339B1FD}" destId="{1FAE9FE6-6585-4EB1-9DA3-75B66EF949DE}" srcOrd="0" destOrd="0" parTransId="{57153C3D-C262-4166-9049-ED88F44C4FBC}" sibTransId="{91ADB07D-95FE-444A-8CFA-4A6FDD034CF6}"/>
    <dgm:cxn modelId="{59B80DA9-20BF-44E6-B337-DDB3601B8320}" srcId="{1B7C7755-43D9-48DD-A5B4-A1EE38ADF240}" destId="{F4A2B558-44A2-48C1-8CF9-C50C8B3B899F}" srcOrd="0" destOrd="0" parTransId="{CDCB5FB3-E031-46D6-9B7E-A94A3F466BB9}" sibTransId="{9D26AB40-E7B7-45D4-9B67-10D9B643600D}"/>
    <dgm:cxn modelId="{7ABB7BAF-7F1B-4EC4-A1F8-B7E7F2372892}" srcId="{55CDA1FE-09C0-47D7-B85F-56EFB1EEFD26}" destId="{C10C8131-2FB7-4309-ADD8-69EF5464585F}" srcOrd="2" destOrd="0" parTransId="{C7A0EB01-FA80-4855-81D3-5DD28E4F9DC8}" sibTransId="{B6164E7D-A092-464C-ACCE-738C633E187A}"/>
    <dgm:cxn modelId="{04505EBA-28C5-4FD9-9D55-0DC474D2F74C}" srcId="{55CDA1FE-09C0-47D7-B85F-56EFB1EEFD26}" destId="{27BD4831-3D5C-4CA7-8068-28C78BF58069}" srcOrd="1" destOrd="0" parTransId="{DADA917A-33EC-429B-A5C4-A8495608B0DA}" sibTransId="{7ED4787F-C9FC-40B6-94A6-2DE3F0948A77}"/>
    <dgm:cxn modelId="{CA192EC5-4D75-4152-8CBE-6F2DB3811F12}" srcId="{55CDA1FE-09C0-47D7-B85F-56EFB1EEFD26}" destId="{2861FABB-AD07-460A-825D-4F976339B1FD}" srcOrd="4" destOrd="0" parTransId="{9C8B3ABE-4E45-4DD0-84BA-1C1AFAAC0ADB}" sibTransId="{C18C0605-B0B0-49CA-88B3-8D23B49C5067}"/>
    <dgm:cxn modelId="{EF5F7AC7-91D6-4603-BABF-83A411B9CFE0}" type="presOf" srcId="{336DC233-F004-4111-879A-4A4747FAF71A}" destId="{E623F310-B8FF-4E82-BE32-C5D38172AE14}" srcOrd="0" destOrd="0" presId="urn:microsoft.com/office/officeart/2009/3/layout/IncreasingArrowsProcess"/>
    <dgm:cxn modelId="{DD9D5CD4-BBBE-418F-8A27-73989F757D9A}" type="presOf" srcId="{8FBEED86-9D3A-4842-94E9-9BF31870502C}" destId="{C180EE19-25DB-42AB-B509-28E68E0FC6C3}" srcOrd="0" destOrd="0" presId="urn:microsoft.com/office/officeart/2009/3/layout/IncreasingArrowsProcess"/>
    <dgm:cxn modelId="{1EFC12E6-C5CC-4B83-A4EF-05B868A2D031}" srcId="{55CDA1FE-09C0-47D7-B85F-56EFB1EEFD26}" destId="{336DC233-F004-4111-879A-4A4747FAF71A}" srcOrd="3" destOrd="0" parTransId="{91C36F86-DF6F-45DE-AA74-A5A5BDC077F3}" sibTransId="{A910249D-D518-48BC-A733-2D7050E2F248}"/>
    <dgm:cxn modelId="{50B16CA5-05C7-45E6-BAB5-ACD6623CFC0A}" type="presParOf" srcId="{9954D3FA-A0B7-42D5-872B-8F5DA42C53F7}" destId="{3D5A0F38-2B40-44FE-B52F-2B064044FAD7}" srcOrd="0" destOrd="0" presId="urn:microsoft.com/office/officeart/2009/3/layout/IncreasingArrowsProcess"/>
    <dgm:cxn modelId="{0FAC4500-5AFC-408D-8E50-A70DE54B9335}" type="presParOf" srcId="{9954D3FA-A0B7-42D5-872B-8F5DA42C53F7}" destId="{B2DD18BF-048E-41FF-BB21-896F520D1F45}" srcOrd="1" destOrd="0" presId="urn:microsoft.com/office/officeart/2009/3/layout/IncreasingArrowsProcess"/>
    <dgm:cxn modelId="{8E7B1507-D673-45B4-8C33-C8D4E7F43DA5}" type="presParOf" srcId="{9954D3FA-A0B7-42D5-872B-8F5DA42C53F7}" destId="{5BF0C14C-C8DD-4CB1-8BDE-AB5C60A157EF}" srcOrd="2" destOrd="0" presId="urn:microsoft.com/office/officeart/2009/3/layout/IncreasingArrowsProcess"/>
    <dgm:cxn modelId="{D8C9D6A1-759B-41DD-91CC-A6C331768233}" type="presParOf" srcId="{9954D3FA-A0B7-42D5-872B-8F5DA42C53F7}" destId="{C180EE19-25DB-42AB-B509-28E68E0FC6C3}" srcOrd="3" destOrd="0" presId="urn:microsoft.com/office/officeart/2009/3/layout/IncreasingArrowsProcess"/>
    <dgm:cxn modelId="{E269C364-C409-4BCF-8345-40E86339D88D}" type="presParOf" srcId="{9954D3FA-A0B7-42D5-872B-8F5DA42C53F7}" destId="{82C72759-6012-48DD-98ED-D3E315B3F523}" srcOrd="4" destOrd="0" presId="urn:microsoft.com/office/officeart/2009/3/layout/IncreasingArrowsProcess"/>
    <dgm:cxn modelId="{DA455B19-53E0-4612-BB82-39AD09232FAE}" type="presParOf" srcId="{9954D3FA-A0B7-42D5-872B-8F5DA42C53F7}" destId="{C655EAA3-0493-4113-8A37-56D19FC8DC1A}" srcOrd="5" destOrd="0" presId="urn:microsoft.com/office/officeart/2009/3/layout/IncreasingArrowsProcess"/>
    <dgm:cxn modelId="{94878BB0-CB84-41C0-8649-3D080B16D10F}" type="presParOf" srcId="{9954D3FA-A0B7-42D5-872B-8F5DA42C53F7}" destId="{E623F310-B8FF-4E82-BE32-C5D38172AE14}" srcOrd="6" destOrd="0" presId="urn:microsoft.com/office/officeart/2009/3/layout/IncreasingArrowsProcess"/>
    <dgm:cxn modelId="{545BBFDD-6B2E-4B80-A71E-6BED4CA55F03}" type="presParOf" srcId="{9954D3FA-A0B7-42D5-872B-8F5DA42C53F7}" destId="{548E89E0-600A-4CE5-8D2D-7AD8BEB1C211}" srcOrd="7" destOrd="0" presId="urn:microsoft.com/office/officeart/2009/3/layout/IncreasingArrowsProcess"/>
    <dgm:cxn modelId="{9416D7E4-8097-4AD6-8324-8E7C74D861CA}" type="presParOf" srcId="{9954D3FA-A0B7-42D5-872B-8F5DA42C53F7}" destId="{4030C80B-8EE6-4EE1-9DDB-67D1BA98CC4D}" srcOrd="8" destOrd="0" presId="urn:microsoft.com/office/officeart/2009/3/layout/IncreasingArrowsProcess"/>
    <dgm:cxn modelId="{4D8C6CF0-B885-477F-AC08-D4283BEC6936}" type="presParOf" srcId="{9954D3FA-A0B7-42D5-872B-8F5DA42C53F7}" destId="{273E97C1-67EB-47E6-A9D2-F53BB1AA3531}" srcOrd="9"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9A62C-FF7D-49CB-A46E-9E43CCC30256}">
      <dsp:nvSpPr>
        <dsp:cNvPr id="0" name=""/>
        <dsp:cNvSpPr/>
      </dsp:nvSpPr>
      <dsp:spPr>
        <a:xfrm>
          <a:off x="5" y="0"/>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Behavioral beliefs</a:t>
          </a:r>
        </a:p>
      </dsp:txBody>
      <dsp:txXfrm>
        <a:off x="21725" y="21720"/>
        <a:ext cx="1439681" cy="698120"/>
      </dsp:txXfrm>
    </dsp:sp>
    <dsp:sp modelId="{AC084A74-0B49-479A-B7AF-E5B008903C6E}">
      <dsp:nvSpPr>
        <dsp:cNvPr id="0" name=""/>
        <dsp:cNvSpPr/>
      </dsp:nvSpPr>
      <dsp:spPr>
        <a:xfrm rot="1265537">
          <a:off x="1450998" y="530044"/>
          <a:ext cx="959115" cy="26630"/>
        </a:xfrm>
        <a:custGeom>
          <a:avLst/>
          <a:gdLst/>
          <a:ahLst/>
          <a:cxnLst/>
          <a:rect l="0" t="0" r="0" b="0"/>
          <a:pathLst>
            <a:path>
              <a:moveTo>
                <a:pt x="0" y="13315"/>
              </a:moveTo>
              <a:lnTo>
                <a:pt x="959115"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06578" y="519381"/>
        <a:ext cx="47955" cy="47955"/>
      </dsp:txXfrm>
    </dsp:sp>
    <dsp:sp modelId="{ECE1FB99-0520-487C-9855-A4945E58477B}">
      <dsp:nvSpPr>
        <dsp:cNvPr id="0" name=""/>
        <dsp:cNvSpPr/>
      </dsp:nvSpPr>
      <dsp:spPr>
        <a:xfrm>
          <a:off x="2377984" y="345158"/>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Attitude before behavior</a:t>
          </a:r>
        </a:p>
      </dsp:txBody>
      <dsp:txXfrm>
        <a:off x="2399704" y="366878"/>
        <a:ext cx="1439681" cy="698120"/>
      </dsp:txXfrm>
    </dsp:sp>
    <dsp:sp modelId="{66ECF3EB-5B58-4BDE-AD88-A1B4E010218D}">
      <dsp:nvSpPr>
        <dsp:cNvPr id="0" name=""/>
        <dsp:cNvSpPr/>
      </dsp:nvSpPr>
      <dsp:spPr>
        <a:xfrm rot="3979100">
          <a:off x="3276043" y="1598083"/>
          <a:ext cx="1955600" cy="26630"/>
        </a:xfrm>
        <a:custGeom>
          <a:avLst/>
          <a:gdLst/>
          <a:ahLst/>
          <a:cxnLst/>
          <a:rect l="0" t="0" r="0" b="0"/>
          <a:pathLst>
            <a:path>
              <a:moveTo>
                <a:pt x="0" y="13315"/>
              </a:moveTo>
              <a:lnTo>
                <a:pt x="1955600"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204954" y="1562509"/>
        <a:ext cx="97780" cy="97780"/>
      </dsp:txXfrm>
    </dsp:sp>
    <dsp:sp modelId="{46E39A43-1243-44D4-BAD5-3E3B4EF73D3B}">
      <dsp:nvSpPr>
        <dsp:cNvPr id="0" name=""/>
        <dsp:cNvSpPr/>
      </dsp:nvSpPr>
      <dsp:spPr>
        <a:xfrm>
          <a:off x="4646582" y="2136079"/>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Behavioral intention</a:t>
          </a:r>
        </a:p>
      </dsp:txBody>
      <dsp:txXfrm>
        <a:off x="4668302" y="2157799"/>
        <a:ext cx="1439681" cy="698120"/>
      </dsp:txXfrm>
    </dsp:sp>
    <dsp:sp modelId="{5910DBC8-B027-4D79-B885-031700E4CA8A}">
      <dsp:nvSpPr>
        <dsp:cNvPr id="0" name=""/>
        <dsp:cNvSpPr/>
      </dsp:nvSpPr>
      <dsp:spPr>
        <a:xfrm>
          <a:off x="5" y="856167"/>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Evaluations of behavioral outcomes</a:t>
          </a:r>
        </a:p>
      </dsp:txBody>
      <dsp:txXfrm>
        <a:off x="21725" y="877887"/>
        <a:ext cx="1439681" cy="698120"/>
      </dsp:txXfrm>
    </dsp:sp>
    <dsp:sp modelId="{460B31FA-0C64-4D24-83AD-3C2E1D0D1565}">
      <dsp:nvSpPr>
        <dsp:cNvPr id="0" name=""/>
        <dsp:cNvSpPr/>
      </dsp:nvSpPr>
      <dsp:spPr>
        <a:xfrm rot="19813964">
          <a:off x="1415114" y="957727"/>
          <a:ext cx="1030882" cy="26630"/>
        </a:xfrm>
        <a:custGeom>
          <a:avLst/>
          <a:gdLst/>
          <a:ahLst/>
          <a:cxnLst/>
          <a:rect l="0" t="0" r="0" b="0"/>
          <a:pathLst>
            <a:path>
              <a:moveTo>
                <a:pt x="0" y="13315"/>
              </a:moveTo>
              <a:lnTo>
                <a:pt x="1030882"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04783" y="945270"/>
        <a:ext cx="51544" cy="51544"/>
      </dsp:txXfrm>
    </dsp:sp>
    <dsp:sp modelId="{1098EE05-F58C-4976-B17D-0AF25D2067E2}">
      <dsp:nvSpPr>
        <dsp:cNvPr id="0" name=""/>
        <dsp:cNvSpPr/>
      </dsp:nvSpPr>
      <dsp:spPr>
        <a:xfrm>
          <a:off x="2377984" y="344357"/>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Attitude before behavior</a:t>
          </a:r>
        </a:p>
      </dsp:txBody>
      <dsp:txXfrm>
        <a:off x="2399704" y="366077"/>
        <a:ext cx="1439681" cy="698120"/>
      </dsp:txXfrm>
    </dsp:sp>
    <dsp:sp modelId="{D76D6CF1-3DFE-4E79-B9B7-60E40EDD9DB1}">
      <dsp:nvSpPr>
        <dsp:cNvPr id="0" name=""/>
        <dsp:cNvSpPr/>
      </dsp:nvSpPr>
      <dsp:spPr>
        <a:xfrm>
          <a:off x="5" y="1708955"/>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Normative beliefs</a:t>
          </a:r>
        </a:p>
      </dsp:txBody>
      <dsp:txXfrm>
        <a:off x="21725" y="1730675"/>
        <a:ext cx="1439681" cy="698120"/>
      </dsp:txXfrm>
    </dsp:sp>
    <dsp:sp modelId="{48D46ABA-C719-4FD3-91C5-93DB14D79EDA}">
      <dsp:nvSpPr>
        <dsp:cNvPr id="0" name=""/>
        <dsp:cNvSpPr/>
      </dsp:nvSpPr>
      <dsp:spPr>
        <a:xfrm rot="1470325">
          <a:off x="1438400" y="2272374"/>
          <a:ext cx="993076" cy="26630"/>
        </a:xfrm>
        <a:custGeom>
          <a:avLst/>
          <a:gdLst/>
          <a:ahLst/>
          <a:cxnLst/>
          <a:rect l="0" t="0" r="0" b="0"/>
          <a:pathLst>
            <a:path>
              <a:moveTo>
                <a:pt x="0" y="13315"/>
              </a:moveTo>
              <a:lnTo>
                <a:pt x="993076"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10111" y="2260862"/>
        <a:ext cx="49653" cy="49653"/>
      </dsp:txXfrm>
    </dsp:sp>
    <dsp:sp modelId="{AC761D45-B56F-4FD0-A452-E846B275D7EA}">
      <dsp:nvSpPr>
        <dsp:cNvPr id="0" name=""/>
        <dsp:cNvSpPr/>
      </dsp:nvSpPr>
      <dsp:spPr>
        <a:xfrm>
          <a:off x="2386749" y="2120862"/>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Subjective norm</a:t>
          </a:r>
        </a:p>
      </dsp:txBody>
      <dsp:txXfrm>
        <a:off x="2408469" y="2142582"/>
        <a:ext cx="1439681" cy="698120"/>
      </dsp:txXfrm>
    </dsp:sp>
    <dsp:sp modelId="{6B84F8A9-8654-4E43-A7B5-312F39F71D0D}">
      <dsp:nvSpPr>
        <dsp:cNvPr id="0" name=""/>
        <dsp:cNvSpPr/>
      </dsp:nvSpPr>
      <dsp:spPr>
        <a:xfrm>
          <a:off x="5" y="2561750"/>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Motivation to comply</a:t>
          </a:r>
        </a:p>
      </dsp:txBody>
      <dsp:txXfrm>
        <a:off x="21725" y="2583470"/>
        <a:ext cx="1439681" cy="698120"/>
      </dsp:txXfrm>
    </dsp:sp>
    <dsp:sp modelId="{0921CCC1-E971-442C-9A4E-2757BD41D625}">
      <dsp:nvSpPr>
        <dsp:cNvPr id="0" name=""/>
        <dsp:cNvSpPr/>
      </dsp:nvSpPr>
      <dsp:spPr>
        <a:xfrm rot="20060751">
          <a:off x="1433240" y="2700114"/>
          <a:ext cx="1012162" cy="26630"/>
        </a:xfrm>
        <a:custGeom>
          <a:avLst/>
          <a:gdLst/>
          <a:ahLst/>
          <a:cxnLst/>
          <a:rect l="0" t="0" r="0" b="0"/>
          <a:pathLst>
            <a:path>
              <a:moveTo>
                <a:pt x="0" y="13315"/>
              </a:moveTo>
              <a:lnTo>
                <a:pt x="1012162"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14017" y="2688125"/>
        <a:ext cx="50608" cy="50608"/>
      </dsp:txXfrm>
    </dsp:sp>
    <dsp:sp modelId="{A710F122-6FD0-40E1-AC9F-FF7E3C7DE96A}">
      <dsp:nvSpPr>
        <dsp:cNvPr id="0" name=""/>
        <dsp:cNvSpPr/>
      </dsp:nvSpPr>
      <dsp:spPr>
        <a:xfrm>
          <a:off x="2395514" y="2123547"/>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Subjective norm</a:t>
          </a:r>
        </a:p>
      </dsp:txBody>
      <dsp:txXfrm>
        <a:off x="2417234" y="2145267"/>
        <a:ext cx="1439681" cy="698120"/>
      </dsp:txXfrm>
    </dsp:sp>
    <dsp:sp modelId="{36E8EAA1-C96C-4D29-A642-20B9875B3318}">
      <dsp:nvSpPr>
        <dsp:cNvPr id="0" name=""/>
        <dsp:cNvSpPr/>
      </dsp:nvSpPr>
      <dsp:spPr>
        <a:xfrm rot="499">
          <a:off x="3878636" y="2481068"/>
          <a:ext cx="766536" cy="26630"/>
        </a:xfrm>
        <a:custGeom>
          <a:avLst/>
          <a:gdLst/>
          <a:ahLst/>
          <a:cxnLst/>
          <a:rect l="0" t="0" r="0" b="0"/>
          <a:pathLst>
            <a:path>
              <a:moveTo>
                <a:pt x="0" y="13315"/>
              </a:moveTo>
              <a:lnTo>
                <a:pt x="766536"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2741" y="2475220"/>
        <a:ext cx="38326" cy="38326"/>
      </dsp:txXfrm>
    </dsp:sp>
    <dsp:sp modelId="{3F23CEA3-ADD4-40CB-A1F6-6AD966DB14B3}">
      <dsp:nvSpPr>
        <dsp:cNvPr id="0" name=""/>
        <dsp:cNvSpPr/>
      </dsp:nvSpPr>
      <dsp:spPr>
        <a:xfrm>
          <a:off x="4645173" y="2123658"/>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Behavioral intention</a:t>
          </a:r>
        </a:p>
      </dsp:txBody>
      <dsp:txXfrm>
        <a:off x="4666893" y="2145378"/>
        <a:ext cx="1439681" cy="698120"/>
      </dsp:txXfrm>
    </dsp:sp>
    <dsp:sp modelId="{9A8F1799-25BE-4004-A48D-A29CC465F8E3}">
      <dsp:nvSpPr>
        <dsp:cNvPr id="0" name=""/>
        <dsp:cNvSpPr/>
      </dsp:nvSpPr>
      <dsp:spPr>
        <a:xfrm>
          <a:off x="5" y="3426121"/>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Control beliefs</a:t>
          </a:r>
        </a:p>
      </dsp:txBody>
      <dsp:txXfrm>
        <a:off x="21725" y="3447841"/>
        <a:ext cx="1439681" cy="698120"/>
      </dsp:txXfrm>
    </dsp:sp>
    <dsp:sp modelId="{C6C2C4C7-D742-44B8-B420-414974A7B648}">
      <dsp:nvSpPr>
        <dsp:cNvPr id="0" name=""/>
        <dsp:cNvSpPr/>
      </dsp:nvSpPr>
      <dsp:spPr>
        <a:xfrm rot="1511265">
          <a:off x="1437460" y="3987990"/>
          <a:ext cx="960576" cy="26630"/>
        </a:xfrm>
        <a:custGeom>
          <a:avLst/>
          <a:gdLst/>
          <a:ahLst/>
          <a:cxnLst/>
          <a:rect l="0" t="0" r="0" b="0"/>
          <a:pathLst>
            <a:path>
              <a:moveTo>
                <a:pt x="0" y="13315"/>
              </a:moveTo>
              <a:lnTo>
                <a:pt x="960576"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893734" y="3977291"/>
        <a:ext cx="48028" cy="48028"/>
      </dsp:txXfrm>
    </dsp:sp>
    <dsp:sp modelId="{202FFBDD-344F-4CF0-9D67-E762CF066B17}">
      <dsp:nvSpPr>
        <dsp:cNvPr id="0" name=""/>
        <dsp:cNvSpPr/>
      </dsp:nvSpPr>
      <dsp:spPr>
        <a:xfrm>
          <a:off x="2352370" y="3834929"/>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Perceived behavioral control</a:t>
          </a:r>
        </a:p>
      </dsp:txBody>
      <dsp:txXfrm>
        <a:off x="2374090" y="3856649"/>
        <a:ext cx="1439681" cy="698120"/>
      </dsp:txXfrm>
    </dsp:sp>
    <dsp:sp modelId="{89F16F0E-8705-4EEB-9F8E-2A67DE651CD8}">
      <dsp:nvSpPr>
        <dsp:cNvPr id="0" name=""/>
        <dsp:cNvSpPr/>
      </dsp:nvSpPr>
      <dsp:spPr>
        <a:xfrm>
          <a:off x="5" y="4267340"/>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Evaluations of behavioral outcomes</a:t>
          </a:r>
        </a:p>
      </dsp:txBody>
      <dsp:txXfrm>
        <a:off x="21725" y="4289060"/>
        <a:ext cx="1439681" cy="698120"/>
      </dsp:txXfrm>
    </dsp:sp>
    <dsp:sp modelId="{2D20F31E-C8A0-4403-B477-9D8BAD198C1C}">
      <dsp:nvSpPr>
        <dsp:cNvPr id="0" name=""/>
        <dsp:cNvSpPr/>
      </dsp:nvSpPr>
      <dsp:spPr>
        <a:xfrm rot="20025626">
          <a:off x="1433196" y="4410572"/>
          <a:ext cx="969106" cy="26630"/>
        </a:xfrm>
        <a:custGeom>
          <a:avLst/>
          <a:gdLst/>
          <a:ahLst/>
          <a:cxnLst/>
          <a:rect l="0" t="0" r="0" b="0"/>
          <a:pathLst>
            <a:path>
              <a:moveTo>
                <a:pt x="0" y="13315"/>
              </a:moveTo>
              <a:lnTo>
                <a:pt x="969106"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893521" y="4399660"/>
        <a:ext cx="48455" cy="48455"/>
      </dsp:txXfrm>
    </dsp:sp>
    <dsp:sp modelId="{B6BFA4D4-2DFA-404C-B5BD-A912ECB1FCE5}">
      <dsp:nvSpPr>
        <dsp:cNvPr id="0" name=""/>
        <dsp:cNvSpPr/>
      </dsp:nvSpPr>
      <dsp:spPr>
        <a:xfrm>
          <a:off x="2352370" y="3838874"/>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Perceived behavioral control</a:t>
          </a:r>
        </a:p>
      </dsp:txBody>
      <dsp:txXfrm>
        <a:off x="2374090" y="3860594"/>
        <a:ext cx="1439681" cy="698120"/>
      </dsp:txXfrm>
    </dsp:sp>
    <dsp:sp modelId="{22AD65CF-C7DA-4EDD-852D-B16D2340AF96}">
      <dsp:nvSpPr>
        <dsp:cNvPr id="0" name=""/>
        <dsp:cNvSpPr/>
      </dsp:nvSpPr>
      <dsp:spPr>
        <a:xfrm rot="17705590">
          <a:off x="3292624" y="3342676"/>
          <a:ext cx="1885257" cy="26630"/>
        </a:xfrm>
        <a:custGeom>
          <a:avLst/>
          <a:gdLst/>
          <a:ahLst/>
          <a:cxnLst/>
          <a:rect l="0" t="0" r="0" b="0"/>
          <a:pathLst>
            <a:path>
              <a:moveTo>
                <a:pt x="0" y="13315"/>
              </a:moveTo>
              <a:lnTo>
                <a:pt x="1885257"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4188121" y="3308860"/>
        <a:ext cx="94262" cy="94262"/>
      </dsp:txXfrm>
    </dsp:sp>
    <dsp:sp modelId="{D1BAE504-715C-473B-96B6-E9829A3FB995}">
      <dsp:nvSpPr>
        <dsp:cNvPr id="0" name=""/>
        <dsp:cNvSpPr/>
      </dsp:nvSpPr>
      <dsp:spPr>
        <a:xfrm>
          <a:off x="4635013" y="2131548"/>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Behavioral intention</a:t>
          </a:r>
        </a:p>
      </dsp:txBody>
      <dsp:txXfrm>
        <a:off x="4656733" y="2153268"/>
        <a:ext cx="1439681" cy="698120"/>
      </dsp:txXfrm>
    </dsp:sp>
    <dsp:sp modelId="{2E4C9B43-81D7-4F16-8E14-A7CD5670B1D1}">
      <dsp:nvSpPr>
        <dsp:cNvPr id="0" name=""/>
        <dsp:cNvSpPr/>
      </dsp:nvSpPr>
      <dsp:spPr>
        <a:xfrm rot="21546439">
          <a:off x="6118094" y="2483722"/>
          <a:ext cx="679218" cy="26630"/>
        </a:xfrm>
        <a:custGeom>
          <a:avLst/>
          <a:gdLst/>
          <a:ahLst/>
          <a:cxnLst/>
          <a:rect l="0" t="0" r="0" b="0"/>
          <a:pathLst>
            <a:path>
              <a:moveTo>
                <a:pt x="0" y="13315"/>
              </a:moveTo>
              <a:lnTo>
                <a:pt x="679218" y="13315"/>
              </a:lnTo>
            </a:path>
          </a:pathLst>
        </a:custGeom>
        <a:noFill/>
        <a:ln w="1905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40723" y="2480057"/>
        <a:ext cx="33960" cy="33960"/>
      </dsp:txXfrm>
    </dsp:sp>
    <dsp:sp modelId="{9B176CDE-673E-448F-AAFC-11A1013B403C}">
      <dsp:nvSpPr>
        <dsp:cNvPr id="0" name=""/>
        <dsp:cNvSpPr/>
      </dsp:nvSpPr>
      <dsp:spPr>
        <a:xfrm>
          <a:off x="6797272" y="2120966"/>
          <a:ext cx="1483121" cy="741560"/>
        </a:xfrm>
        <a:prstGeom prst="roundRect">
          <a:avLst>
            <a:gd name="adj" fmla="val 10000"/>
          </a:avLst>
        </a:prstGeom>
        <a:solidFill>
          <a:schemeClr val="accent1">
            <a:hueOff val="0"/>
            <a:satOff val="0"/>
            <a:lumOff val="0"/>
            <a:alphaOff val="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Behavior</a:t>
          </a:r>
        </a:p>
      </dsp:txBody>
      <dsp:txXfrm>
        <a:off x="6818992" y="2142686"/>
        <a:ext cx="1439681" cy="698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A0F38-2B40-44FE-B52F-2B064044FAD7}">
      <dsp:nvSpPr>
        <dsp:cNvPr id="0" name=""/>
        <dsp:cNvSpPr/>
      </dsp:nvSpPr>
      <dsp:spPr>
        <a:xfrm>
          <a:off x="0" y="92637"/>
          <a:ext cx="8365067" cy="1216515"/>
        </a:xfrm>
        <a:prstGeom prst="rightArrow">
          <a:avLst>
            <a:gd name="adj1" fmla="val 50000"/>
            <a:gd name="adj2" fmla="val 5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3122" numCol="1" spcCol="1270" anchor="ctr" anchorCtr="0">
          <a:noAutofit/>
        </a:bodyPr>
        <a:lstStyle/>
        <a:p>
          <a:pPr marL="0" lvl="0" indent="0" algn="l" defTabSz="1022350">
            <a:lnSpc>
              <a:spcPct val="90000"/>
            </a:lnSpc>
            <a:spcBef>
              <a:spcPct val="0"/>
            </a:spcBef>
            <a:spcAft>
              <a:spcPct val="35000"/>
            </a:spcAft>
            <a:buNone/>
          </a:pPr>
          <a:r>
            <a:rPr lang="en-US" sz="2300" b="1" kern="1200" dirty="0"/>
            <a:t>Individual</a:t>
          </a:r>
        </a:p>
      </dsp:txBody>
      <dsp:txXfrm>
        <a:off x="0" y="396766"/>
        <a:ext cx="8060938" cy="608257"/>
      </dsp:txXfrm>
    </dsp:sp>
    <dsp:sp modelId="{B2DD18BF-048E-41FF-BB21-896F520D1F45}">
      <dsp:nvSpPr>
        <dsp:cNvPr id="0" name=""/>
        <dsp:cNvSpPr/>
      </dsp:nvSpPr>
      <dsp:spPr>
        <a:xfrm>
          <a:off x="0" y="1022211"/>
          <a:ext cx="1546031" cy="223371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Knowledge, attitudes, behaviors, self-concept, skills &amp; life history</a:t>
          </a:r>
        </a:p>
      </dsp:txBody>
      <dsp:txXfrm>
        <a:off x="0" y="1022211"/>
        <a:ext cx="1546031" cy="2233717"/>
      </dsp:txXfrm>
    </dsp:sp>
    <dsp:sp modelId="{5BF0C14C-C8DD-4CB1-8BDE-AB5C60A157EF}">
      <dsp:nvSpPr>
        <dsp:cNvPr id="0" name=""/>
        <dsp:cNvSpPr/>
      </dsp:nvSpPr>
      <dsp:spPr>
        <a:xfrm>
          <a:off x="1545864" y="507921"/>
          <a:ext cx="6819202" cy="1216515"/>
        </a:xfrm>
        <a:prstGeom prst="rightArrow">
          <a:avLst>
            <a:gd name="adj1" fmla="val 50000"/>
            <a:gd name="adj2" fmla="val 5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3122" numCol="1" spcCol="1270" anchor="ctr" anchorCtr="0">
          <a:noAutofit/>
        </a:bodyPr>
        <a:lstStyle/>
        <a:p>
          <a:pPr marL="0" lvl="0" indent="0" algn="l" defTabSz="1022350">
            <a:lnSpc>
              <a:spcPct val="90000"/>
            </a:lnSpc>
            <a:spcBef>
              <a:spcPct val="0"/>
            </a:spcBef>
            <a:spcAft>
              <a:spcPct val="35000"/>
            </a:spcAft>
            <a:buNone/>
          </a:pPr>
          <a:r>
            <a:rPr lang="en-US" sz="2300" b="1" kern="1200" dirty="0"/>
            <a:t>Interpersonal &amp; Group</a:t>
          </a:r>
        </a:p>
      </dsp:txBody>
      <dsp:txXfrm>
        <a:off x="1545864" y="812050"/>
        <a:ext cx="6515073" cy="608257"/>
      </dsp:txXfrm>
    </dsp:sp>
    <dsp:sp modelId="{C180EE19-25DB-42AB-B509-28E68E0FC6C3}">
      <dsp:nvSpPr>
        <dsp:cNvPr id="0" name=""/>
        <dsp:cNvSpPr/>
      </dsp:nvSpPr>
      <dsp:spPr>
        <a:xfrm>
          <a:off x="1545864" y="1427873"/>
          <a:ext cx="1546031" cy="223371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Formal and informal social networks and social support systems -- including family, work, and friendship networks</a:t>
          </a:r>
        </a:p>
      </dsp:txBody>
      <dsp:txXfrm>
        <a:off x="1545864" y="1427873"/>
        <a:ext cx="1546031" cy="2233717"/>
      </dsp:txXfrm>
    </dsp:sp>
    <dsp:sp modelId="{82C72759-6012-48DD-98ED-D3E315B3F523}">
      <dsp:nvSpPr>
        <dsp:cNvPr id="0" name=""/>
        <dsp:cNvSpPr/>
      </dsp:nvSpPr>
      <dsp:spPr>
        <a:xfrm>
          <a:off x="3091728" y="954871"/>
          <a:ext cx="5273338" cy="1216515"/>
        </a:xfrm>
        <a:prstGeom prst="rightArrow">
          <a:avLst>
            <a:gd name="adj1" fmla="val 50000"/>
            <a:gd name="adj2" fmla="val 5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3122" numCol="1" spcCol="1270" anchor="ctr" anchorCtr="0">
          <a:noAutofit/>
        </a:bodyPr>
        <a:lstStyle/>
        <a:p>
          <a:pPr marL="0" lvl="0" indent="0" algn="l" defTabSz="1022350">
            <a:lnSpc>
              <a:spcPct val="90000"/>
            </a:lnSpc>
            <a:spcBef>
              <a:spcPct val="0"/>
            </a:spcBef>
            <a:spcAft>
              <a:spcPct val="35000"/>
            </a:spcAft>
            <a:buNone/>
          </a:pPr>
          <a:r>
            <a:rPr lang="en-US" sz="2300" b="1" kern="1200" dirty="0"/>
            <a:t>Institutional</a:t>
          </a:r>
        </a:p>
      </dsp:txBody>
      <dsp:txXfrm>
        <a:off x="3091728" y="1259000"/>
        <a:ext cx="4969209" cy="608257"/>
      </dsp:txXfrm>
    </dsp:sp>
    <dsp:sp modelId="{C655EAA3-0493-4113-8A37-56D19FC8DC1A}">
      <dsp:nvSpPr>
        <dsp:cNvPr id="0" name=""/>
        <dsp:cNvSpPr/>
      </dsp:nvSpPr>
      <dsp:spPr>
        <a:xfrm>
          <a:off x="3091728" y="1868246"/>
          <a:ext cx="1546031" cy="223371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Institutions and organizations that operate under formal and informal rules and regulations</a:t>
          </a:r>
        </a:p>
      </dsp:txBody>
      <dsp:txXfrm>
        <a:off x="3091728" y="1868246"/>
        <a:ext cx="1546031" cy="2233717"/>
      </dsp:txXfrm>
    </dsp:sp>
    <dsp:sp modelId="{E623F310-B8FF-4E82-BE32-C5D38172AE14}">
      <dsp:nvSpPr>
        <dsp:cNvPr id="0" name=""/>
        <dsp:cNvSpPr/>
      </dsp:nvSpPr>
      <dsp:spPr>
        <a:xfrm>
          <a:off x="4638429" y="1360533"/>
          <a:ext cx="3726637" cy="1216515"/>
        </a:xfrm>
        <a:prstGeom prst="rightArrow">
          <a:avLst>
            <a:gd name="adj1" fmla="val 50000"/>
            <a:gd name="adj2" fmla="val 5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3122" numCol="1" spcCol="1270" anchor="ctr" anchorCtr="0">
          <a:noAutofit/>
        </a:bodyPr>
        <a:lstStyle/>
        <a:p>
          <a:pPr marL="0" lvl="0" indent="0" algn="l" defTabSz="1022350">
            <a:lnSpc>
              <a:spcPct val="90000"/>
            </a:lnSpc>
            <a:spcBef>
              <a:spcPct val="0"/>
            </a:spcBef>
            <a:spcAft>
              <a:spcPct val="35000"/>
            </a:spcAft>
            <a:buNone/>
          </a:pPr>
          <a:r>
            <a:rPr lang="en-US" sz="2300" b="1" kern="1200" dirty="0"/>
            <a:t>Community</a:t>
          </a:r>
        </a:p>
      </dsp:txBody>
      <dsp:txXfrm>
        <a:off x="4638429" y="1664662"/>
        <a:ext cx="3422508" cy="608257"/>
      </dsp:txXfrm>
    </dsp:sp>
    <dsp:sp modelId="{548E89E0-600A-4CE5-8D2D-7AD8BEB1C211}">
      <dsp:nvSpPr>
        <dsp:cNvPr id="0" name=""/>
        <dsp:cNvSpPr/>
      </dsp:nvSpPr>
      <dsp:spPr>
        <a:xfrm>
          <a:off x="4638429" y="2285500"/>
          <a:ext cx="1546031" cy="223371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Relationships among formal and informal organizations, institutions and networks</a:t>
          </a:r>
        </a:p>
      </dsp:txBody>
      <dsp:txXfrm>
        <a:off x="4638429" y="2285500"/>
        <a:ext cx="1546031" cy="2233717"/>
      </dsp:txXfrm>
    </dsp:sp>
    <dsp:sp modelId="{4030C80B-8EE6-4EE1-9DDB-67D1BA98CC4D}">
      <dsp:nvSpPr>
        <dsp:cNvPr id="0" name=""/>
        <dsp:cNvSpPr/>
      </dsp:nvSpPr>
      <dsp:spPr>
        <a:xfrm>
          <a:off x="6184294" y="1766194"/>
          <a:ext cx="2180772" cy="1216515"/>
        </a:xfrm>
        <a:prstGeom prst="rightArrow">
          <a:avLst>
            <a:gd name="adj1" fmla="val 50000"/>
            <a:gd name="adj2" fmla="val 5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3122" numCol="1" spcCol="1270" anchor="ctr" anchorCtr="0">
          <a:noAutofit/>
        </a:bodyPr>
        <a:lstStyle/>
        <a:p>
          <a:pPr marL="0" lvl="0" indent="0" algn="l" defTabSz="1022350">
            <a:lnSpc>
              <a:spcPct val="90000"/>
            </a:lnSpc>
            <a:spcBef>
              <a:spcPct val="0"/>
            </a:spcBef>
            <a:spcAft>
              <a:spcPct val="35000"/>
            </a:spcAft>
            <a:buNone/>
          </a:pPr>
          <a:r>
            <a:rPr lang="en-US" sz="2300" b="1" kern="1200" dirty="0"/>
            <a:t>Policy</a:t>
          </a:r>
        </a:p>
      </dsp:txBody>
      <dsp:txXfrm>
        <a:off x="6184294" y="2070323"/>
        <a:ext cx="1876643" cy="608257"/>
      </dsp:txXfrm>
    </dsp:sp>
    <dsp:sp modelId="{273E97C1-67EB-47E6-A9D2-F53BB1AA3531}">
      <dsp:nvSpPr>
        <dsp:cNvPr id="0" name=""/>
        <dsp:cNvSpPr/>
      </dsp:nvSpPr>
      <dsp:spPr>
        <a:xfrm>
          <a:off x="6195873" y="2667998"/>
          <a:ext cx="1546031" cy="223371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Local, state and national laws, policies, and regulations</a:t>
          </a:r>
        </a:p>
      </dsp:txBody>
      <dsp:txXfrm>
        <a:off x="6195873" y="2667998"/>
        <a:ext cx="1546031" cy="22337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4C2D98A-D64E-4721-B37E-BAA0EF54514D}" type="datetimeFigureOut">
              <a:rPr lang="en-US" altLang="en-US"/>
              <a:pPr/>
              <a:t>6/8/2020</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86A4360-7047-4EA4-A5D5-434C7E992592}" type="slidenum">
              <a:rPr lang="en-US" altLang="en-US"/>
              <a:pPr/>
              <a:t>‹#›</a:t>
            </a:fld>
            <a:endParaRPr lang="en-US" altLang="en-US"/>
          </a:p>
        </p:txBody>
      </p:sp>
    </p:spTree>
    <p:extLst>
      <p:ext uri="{BB962C8B-B14F-4D97-AF65-F5344CB8AC3E}">
        <p14:creationId xmlns:p14="http://schemas.microsoft.com/office/powerpoint/2010/main" val="407632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559CA0F4-B925-4A01-A86A-50A8F6E9CFA9}" type="datetimeFigureOut">
              <a:rPr lang="en-US" altLang="en-US"/>
              <a:pPr/>
              <a:t>6/8/2020</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683EBED-7485-4C2A-9D9B-EF8B1834FFD2}" type="slidenum">
              <a:rPr lang="en-US" altLang="en-US"/>
              <a:pPr/>
              <a:t>‹#›</a:t>
            </a:fld>
            <a:endParaRPr lang="en-US" altLang="en-US"/>
          </a:p>
        </p:txBody>
      </p:sp>
    </p:spTree>
    <p:extLst>
      <p:ext uri="{BB962C8B-B14F-4D97-AF65-F5344CB8AC3E}">
        <p14:creationId xmlns:p14="http://schemas.microsoft.com/office/powerpoint/2010/main" val="969038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fontAlgn="base">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fontAlgn="base">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fontAlgn="base">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fontAlgn="base">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sng" dirty="0"/>
              <a:t>Handout</a:t>
            </a:r>
            <a:r>
              <a:rPr lang="en-US" dirty="0"/>
              <a:t>: Agenda</a:t>
            </a:r>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a:t>
            </a:fld>
            <a:endParaRPr lang="en-US" altLang="en-US"/>
          </a:p>
        </p:txBody>
      </p:sp>
    </p:spTree>
    <p:extLst>
      <p:ext uri="{BB962C8B-B14F-4D97-AF65-F5344CB8AC3E}">
        <p14:creationId xmlns:p14="http://schemas.microsoft.com/office/powerpoint/2010/main" val="368739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sng" dirty="0"/>
              <a:t>Handout</a:t>
            </a:r>
            <a:r>
              <a:rPr lang="en-US" dirty="0"/>
              <a:t>: TOC Part 1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u="sng" dirty="0"/>
              <a:t>Handout</a:t>
            </a:r>
            <a:r>
              <a:rPr lang="en-US" dirty="0"/>
              <a:t>: TOC Part </a:t>
            </a:r>
            <a:r>
              <a:rPr lang="en-US" baseline="0" dirty="0"/>
              <a:t>2</a:t>
            </a:r>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19</a:t>
            </a:fld>
            <a:endParaRPr lang="en-US" altLang="en-US"/>
          </a:p>
        </p:txBody>
      </p:sp>
    </p:spTree>
    <p:extLst>
      <p:ext uri="{BB962C8B-B14F-4D97-AF65-F5344CB8AC3E}">
        <p14:creationId xmlns:p14="http://schemas.microsoft.com/office/powerpoint/2010/main" val="763275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C5E4E2-BA2A-9048-A30D-ECAB4807DC9C}" type="slidenum">
              <a:rPr lang="en-US" smtClean="0"/>
              <a:pPr/>
              <a:t>20</a:t>
            </a:fld>
            <a:endParaRPr lang="en-US"/>
          </a:p>
        </p:txBody>
      </p:sp>
    </p:spTree>
    <p:extLst>
      <p:ext uri="{BB962C8B-B14F-4D97-AF65-F5344CB8AC3E}">
        <p14:creationId xmlns:p14="http://schemas.microsoft.com/office/powerpoint/2010/main" val="2264980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21</a:t>
            </a:fld>
            <a:endParaRPr lang="en-US" altLang="en-US"/>
          </a:p>
        </p:txBody>
      </p:sp>
    </p:spTree>
    <p:extLst>
      <p:ext uri="{BB962C8B-B14F-4D97-AF65-F5344CB8AC3E}">
        <p14:creationId xmlns:p14="http://schemas.microsoft.com/office/powerpoint/2010/main" val="3809546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22</a:t>
            </a:fld>
            <a:endParaRPr lang="en-US" altLang="en-US"/>
          </a:p>
        </p:txBody>
      </p:sp>
    </p:spTree>
    <p:extLst>
      <p:ext uri="{BB962C8B-B14F-4D97-AF65-F5344CB8AC3E}">
        <p14:creationId xmlns:p14="http://schemas.microsoft.com/office/powerpoint/2010/main" val="2480656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23</a:t>
            </a:fld>
            <a:endParaRPr lang="en-US" altLang="en-US"/>
          </a:p>
        </p:txBody>
      </p:sp>
    </p:spTree>
    <p:extLst>
      <p:ext uri="{BB962C8B-B14F-4D97-AF65-F5344CB8AC3E}">
        <p14:creationId xmlns:p14="http://schemas.microsoft.com/office/powerpoint/2010/main" val="1327802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Establishment of all objectives should be created using</a:t>
            </a:r>
            <a:r>
              <a:rPr lang="en-US" baseline="0" dirty="0"/>
              <a:t> the SMART philosophy, which guides the development of measurable goals.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u="sng" baseline="0" dirty="0"/>
              <a:t>Handout</a:t>
            </a:r>
            <a:r>
              <a:rPr lang="en-US" u="none" baseline="0" dirty="0"/>
              <a:t>: Wayne</a:t>
            </a:r>
            <a:r>
              <a:rPr lang="en-US" baseline="0" dirty="0"/>
              <a:t> State SMART Objectives</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25</a:t>
            </a:fld>
            <a:endParaRPr lang="en-US" altLang="en-US"/>
          </a:p>
        </p:txBody>
      </p:sp>
    </p:spTree>
    <p:extLst>
      <p:ext uri="{BB962C8B-B14F-4D97-AF65-F5344CB8AC3E}">
        <p14:creationId xmlns:p14="http://schemas.microsoft.com/office/powerpoint/2010/main" val="508480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sng" baseline="0" dirty="0"/>
              <a:t>Handout</a:t>
            </a:r>
            <a:r>
              <a:rPr lang="en-US" baseline="0" dirty="0"/>
              <a:t>: Example of SMART Objectives</a:t>
            </a:r>
          </a:p>
          <a:p>
            <a:r>
              <a:rPr lang="en-US" u="sng" dirty="0"/>
              <a:t>Handout</a:t>
            </a:r>
            <a:r>
              <a:rPr lang="en-US" dirty="0"/>
              <a:t>: SMART</a:t>
            </a:r>
            <a:r>
              <a:rPr lang="en-US" baseline="0" dirty="0"/>
              <a:t> Objectives Worksheet</a:t>
            </a:r>
          </a:p>
          <a:p>
            <a:endParaRPr lang="en-US" baseline="0" dirty="0"/>
          </a:p>
          <a:p>
            <a:r>
              <a:rPr lang="en-US" baseline="0" dirty="0"/>
              <a:t>Give everyone </a:t>
            </a:r>
            <a:r>
              <a:rPr lang="en-US" b="1" baseline="0" dirty="0"/>
              <a:t>10 minutes </a:t>
            </a:r>
            <a:r>
              <a:rPr lang="en-US" baseline="0" dirty="0"/>
              <a:t>to complete the “Specific” section of their worksheet.</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26</a:t>
            </a:fld>
            <a:endParaRPr lang="en-US" altLang="en-US"/>
          </a:p>
        </p:txBody>
      </p:sp>
    </p:spTree>
    <p:extLst>
      <p:ext uri="{BB962C8B-B14F-4D97-AF65-F5344CB8AC3E}">
        <p14:creationId xmlns:p14="http://schemas.microsoft.com/office/powerpoint/2010/main" val="625681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Give everyone </a:t>
            </a:r>
            <a:r>
              <a:rPr lang="en-US" b="1" baseline="0" dirty="0"/>
              <a:t>15 minutes </a:t>
            </a:r>
            <a:r>
              <a:rPr lang="en-US" baseline="0" dirty="0"/>
              <a:t>to complete the “Measurable” section of their worksheet.</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27</a:t>
            </a:fld>
            <a:endParaRPr lang="en-US" altLang="en-US"/>
          </a:p>
        </p:txBody>
      </p:sp>
    </p:spTree>
    <p:extLst>
      <p:ext uri="{BB962C8B-B14F-4D97-AF65-F5344CB8AC3E}">
        <p14:creationId xmlns:p14="http://schemas.microsoft.com/office/powerpoint/2010/main" val="2182381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Give everyone </a:t>
            </a:r>
            <a:r>
              <a:rPr lang="en-US" b="1" baseline="0" dirty="0"/>
              <a:t>15 minutes </a:t>
            </a:r>
            <a:r>
              <a:rPr lang="en-US" baseline="0" dirty="0"/>
              <a:t>to complete the “Achievable” section of their worksheet.</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28</a:t>
            </a:fld>
            <a:endParaRPr lang="en-US" altLang="en-US"/>
          </a:p>
        </p:txBody>
      </p:sp>
    </p:spTree>
    <p:extLst>
      <p:ext uri="{BB962C8B-B14F-4D97-AF65-F5344CB8AC3E}">
        <p14:creationId xmlns:p14="http://schemas.microsoft.com/office/powerpoint/2010/main" val="3793418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Give everyone </a:t>
            </a:r>
            <a:r>
              <a:rPr lang="en-US" b="1" baseline="0" dirty="0"/>
              <a:t>15 minutes </a:t>
            </a:r>
            <a:r>
              <a:rPr lang="en-US" baseline="0" dirty="0"/>
              <a:t>to complete the “Relevant” section of their worksheet.</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29</a:t>
            </a:fld>
            <a:endParaRPr lang="en-US" altLang="en-US"/>
          </a:p>
        </p:txBody>
      </p:sp>
    </p:spTree>
    <p:extLst>
      <p:ext uri="{BB962C8B-B14F-4D97-AF65-F5344CB8AC3E}">
        <p14:creationId xmlns:p14="http://schemas.microsoft.com/office/powerpoint/2010/main" val="501322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-Doing community systems work will make Extension more relevant and visible</a:t>
            </a:r>
            <a:r>
              <a:rPr lang="en-US" baseline="0" dirty="0"/>
              <a:t> to citizens</a:t>
            </a:r>
          </a:p>
          <a:p>
            <a:r>
              <a:rPr lang="en-US" baseline="0" dirty="0"/>
              <a:t>	-Provides a way to tie together the different programming areas</a:t>
            </a:r>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4</a:t>
            </a:fld>
            <a:endParaRPr lang="en-US" altLang="en-US"/>
          </a:p>
        </p:txBody>
      </p:sp>
    </p:spTree>
    <p:extLst>
      <p:ext uri="{BB962C8B-B14F-4D97-AF65-F5344CB8AC3E}">
        <p14:creationId xmlns:p14="http://schemas.microsoft.com/office/powerpoint/2010/main" val="378429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Give everyone </a:t>
            </a:r>
            <a:r>
              <a:rPr lang="en-US" b="1" baseline="0" dirty="0"/>
              <a:t>10 minutes </a:t>
            </a:r>
            <a:r>
              <a:rPr lang="en-US" baseline="0" dirty="0"/>
              <a:t>to complete the “Time-oriented” section of their worksheet.</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30</a:t>
            </a:fld>
            <a:endParaRPr lang="en-US" altLang="en-US"/>
          </a:p>
        </p:txBody>
      </p:sp>
    </p:spTree>
    <p:extLst>
      <p:ext uri="{BB962C8B-B14F-4D97-AF65-F5344CB8AC3E}">
        <p14:creationId xmlns:p14="http://schemas.microsoft.com/office/powerpoint/2010/main" val="12933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sng" dirty="0"/>
              <a:t>Handout</a:t>
            </a:r>
            <a:r>
              <a:rPr lang="en-US" dirty="0"/>
              <a:t>: Partnerships/Potential Roles</a:t>
            </a:r>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32</a:t>
            </a:fld>
            <a:endParaRPr lang="en-US" altLang="en-US"/>
          </a:p>
        </p:txBody>
      </p:sp>
    </p:spTree>
    <p:extLst>
      <p:ext uri="{BB962C8B-B14F-4D97-AF65-F5344CB8AC3E}">
        <p14:creationId xmlns:p14="http://schemas.microsoft.com/office/powerpoint/2010/main" val="17461751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Activity</a:t>
            </a:r>
            <a:r>
              <a:rPr lang="en-US" dirty="0"/>
              <a:t>: Fill out table</a:t>
            </a:r>
            <a:r>
              <a:rPr lang="en-US" baseline="0" dirty="0"/>
              <a:t> with examples of barriers, potential solutions, and potential partnerships based on SMART objectives</a:t>
            </a:r>
          </a:p>
          <a:p>
            <a:endParaRPr lang="en-US" baseline="0" dirty="0"/>
          </a:p>
          <a:p>
            <a:r>
              <a:rPr lang="en-US" baseline="0" dirty="0"/>
              <a:t>Give everyone </a:t>
            </a:r>
            <a:r>
              <a:rPr lang="en-US" b="1" baseline="0" dirty="0"/>
              <a:t>10 minutes </a:t>
            </a:r>
            <a:r>
              <a:rPr lang="en-US" baseline="0" dirty="0"/>
              <a:t>to complete.</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33</a:t>
            </a:fld>
            <a:endParaRPr lang="en-US" altLang="en-US"/>
          </a:p>
        </p:txBody>
      </p:sp>
    </p:spTree>
    <p:extLst>
      <p:ext uri="{BB962C8B-B14F-4D97-AF65-F5344CB8AC3E}">
        <p14:creationId xmlns:p14="http://schemas.microsoft.com/office/powerpoint/2010/main" val="3620293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Handout</a:t>
            </a:r>
            <a:r>
              <a:rPr lang="en-US" dirty="0"/>
              <a:t>: Logic Model Template</a:t>
            </a:r>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40</a:t>
            </a:fld>
            <a:endParaRPr lang="en-US" altLang="en-US"/>
          </a:p>
        </p:txBody>
      </p:sp>
    </p:spTree>
    <p:extLst>
      <p:ext uri="{BB962C8B-B14F-4D97-AF65-F5344CB8AC3E}">
        <p14:creationId xmlns:p14="http://schemas.microsoft.com/office/powerpoint/2010/main" val="3976797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Handout</a:t>
            </a:r>
            <a:r>
              <a:rPr lang="en-US" dirty="0"/>
              <a:t>: Holistic Food System Model</a:t>
            </a:r>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5</a:t>
            </a:fld>
            <a:endParaRPr lang="en-US" altLang="en-US"/>
          </a:p>
        </p:txBody>
      </p:sp>
    </p:spTree>
    <p:extLst>
      <p:ext uri="{BB962C8B-B14F-4D97-AF65-F5344CB8AC3E}">
        <p14:creationId xmlns:p14="http://schemas.microsoft.com/office/powerpoint/2010/main" val="1951161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baseline="0" dirty="0"/>
              <a:t>Activity</a:t>
            </a:r>
            <a:r>
              <a:rPr lang="en-US" baseline="0" dirty="0"/>
              <a:t>: Using </a:t>
            </a:r>
            <a:r>
              <a:rPr lang="en-US" i="1" baseline="0" dirty="0"/>
              <a:t>Holistic Food System Model</a:t>
            </a:r>
            <a:r>
              <a:rPr lang="en-US" baseline="0" dirty="0"/>
              <a:t>, think about your current programs and indicate where they fit in the model using arrows.</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Give everyone </a:t>
            </a:r>
            <a:r>
              <a:rPr lang="en-US" b="1" baseline="0" dirty="0"/>
              <a:t>5 minutes </a:t>
            </a:r>
            <a:r>
              <a:rPr lang="en-US" baseline="0" dirty="0"/>
              <a:t>to complete.</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7</a:t>
            </a:fld>
            <a:endParaRPr lang="en-US" altLang="en-US"/>
          </a:p>
        </p:txBody>
      </p:sp>
    </p:spTree>
    <p:extLst>
      <p:ext uri="{BB962C8B-B14F-4D97-AF65-F5344CB8AC3E}">
        <p14:creationId xmlns:p14="http://schemas.microsoft.com/office/powerpoint/2010/main" val="4285970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8</a:t>
            </a:fld>
            <a:endParaRPr lang="en-US" altLang="en-US"/>
          </a:p>
        </p:txBody>
      </p:sp>
    </p:spTree>
    <p:extLst>
      <p:ext uri="{BB962C8B-B14F-4D97-AF65-F5344CB8AC3E}">
        <p14:creationId xmlns:p14="http://schemas.microsoft.com/office/powerpoint/2010/main" val="2077865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13</a:t>
            </a:fld>
            <a:endParaRPr lang="en-US" altLang="en-US"/>
          </a:p>
        </p:txBody>
      </p:sp>
    </p:spTree>
    <p:extLst>
      <p:ext uri="{BB962C8B-B14F-4D97-AF65-F5344CB8AC3E}">
        <p14:creationId xmlns:p14="http://schemas.microsoft.com/office/powerpoint/2010/main" val="61506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14</a:t>
            </a:fld>
            <a:endParaRPr lang="en-US" altLang="en-US"/>
          </a:p>
        </p:txBody>
      </p:sp>
    </p:spTree>
    <p:extLst>
      <p:ext uri="{BB962C8B-B14F-4D97-AF65-F5344CB8AC3E}">
        <p14:creationId xmlns:p14="http://schemas.microsoft.com/office/powerpoint/2010/main" val="978331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Remember to add definitions of community resources – organization and expertise</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Coping and well-being – general</a:t>
            </a:r>
            <a:r>
              <a:rPr lang="en-US" baseline="0" dirty="0"/>
              <a:t> degree to which an individual is managing stressors effectively</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Behavioral outcomes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behavioral assessment – individual’s awareness of the possible outcomes of his/her behaviors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preventive behaviors – individual’s use of behaviors to prevent undesirable outcomes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response behaviors – individual’s implementation of behaviors to offset or correct undesirable outcomes</a:t>
            </a:r>
            <a:endParaRPr lang="en-US" dirty="0"/>
          </a:p>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15</a:t>
            </a:fld>
            <a:endParaRPr lang="en-US" altLang="en-US"/>
          </a:p>
        </p:txBody>
      </p:sp>
    </p:spTree>
    <p:extLst>
      <p:ext uri="{BB962C8B-B14F-4D97-AF65-F5344CB8AC3E}">
        <p14:creationId xmlns:p14="http://schemas.microsoft.com/office/powerpoint/2010/main" val="2456923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3EBED-7485-4C2A-9D9B-EF8B1834FFD2}" type="slidenum">
              <a:rPr lang="en-US" altLang="en-US" smtClean="0"/>
              <a:pPr/>
              <a:t>16</a:t>
            </a:fld>
            <a:endParaRPr lang="en-US" altLang="en-US"/>
          </a:p>
        </p:txBody>
      </p:sp>
    </p:spTree>
    <p:extLst>
      <p:ext uri="{BB962C8B-B14F-4D97-AF65-F5344CB8AC3E}">
        <p14:creationId xmlns:p14="http://schemas.microsoft.com/office/powerpoint/2010/main" val="38715657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5" name="Picture 2"/>
          <p:cNvPicPr>
            <a:picLocks noChangeAspect="1"/>
          </p:cNvPicPr>
          <p:nvPr userDrawn="1"/>
        </p:nvPicPr>
        <p:blipFill rotWithShape="1">
          <a:blip r:embed="rId2">
            <a:extLst>
              <a:ext uri="{28A0092B-C50C-407E-A947-70E740481C1C}">
                <a14:useLocalDpi xmlns:a14="http://schemas.microsoft.com/office/drawing/2010/main" val="0"/>
              </a:ext>
            </a:extLst>
          </a:blip>
          <a:srcRect l="12381" r="12500"/>
          <a:stretch/>
        </p:blipFill>
        <p:spPr bwMode="auto">
          <a:xfrm>
            <a:off x="0" y="0"/>
            <a:ext cx="915851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p:cNvSpPr>
            <a:spLocks noGrp="1"/>
          </p:cNvSpPr>
          <p:nvPr>
            <p:ph idx="10"/>
          </p:nvPr>
        </p:nvSpPr>
        <p:spPr>
          <a:xfrm>
            <a:off x="495753" y="5435826"/>
            <a:ext cx="8167007" cy="1023032"/>
          </a:xfrm>
          <a:prstGeom prst="rect">
            <a:avLst/>
          </a:prstGeom>
        </p:spPr>
        <p:txBody>
          <a:bodyPr/>
          <a:lstStyle>
            <a:lvl1pPr marL="0" indent="0" algn="ctr">
              <a:buFontTx/>
              <a:buNone/>
              <a:defRPr sz="3800">
                <a:solidFill>
                  <a:schemeClr val="bg1"/>
                </a:solidFill>
                <a:latin typeface="Calibri" panose="020F0502020204030204" pitchFamily="34" charset="0"/>
              </a:defRPr>
            </a:lvl1pPr>
            <a:lvl2pPr marL="457200" indent="0">
              <a:buFontTx/>
              <a:buNone/>
              <a:defRPr/>
            </a:lvl2pPr>
            <a:lvl3pPr marL="914400" indent="0">
              <a:buFontTx/>
              <a:buNone/>
              <a:defRPr sz="2400"/>
            </a:lvl3pPr>
            <a:lvl4pPr marL="1371600" indent="0">
              <a:buFontTx/>
              <a:buNone/>
              <a:defRPr sz="2400"/>
            </a:lvl4pPr>
            <a:lvl5pPr marL="1828800" indent="0">
              <a:buFontTx/>
              <a:buNone/>
              <a:defRPr sz="2400"/>
            </a:lvl5pPr>
          </a:lstStyle>
          <a:p>
            <a:pPr lvl="0"/>
            <a:r>
              <a:rPr lang="en-US" dirty="0"/>
              <a:t>Click to edit Master text styles</a:t>
            </a:r>
          </a:p>
        </p:txBody>
      </p:sp>
      <p:sp>
        <p:nvSpPr>
          <p:cNvPr id="2" name="Title 1"/>
          <p:cNvSpPr>
            <a:spLocks noGrp="1"/>
          </p:cNvSpPr>
          <p:nvPr>
            <p:ph type="title"/>
          </p:nvPr>
        </p:nvSpPr>
        <p:spPr>
          <a:xfrm>
            <a:off x="628650" y="2513240"/>
            <a:ext cx="7886700" cy="796018"/>
          </a:xfrm>
          <a:prstGeom prst="rect">
            <a:avLst/>
          </a:prstGeom>
        </p:spPr>
        <p:txBody>
          <a:bodyPr/>
          <a:lstStyle>
            <a:lvl1pPr algn="ctr">
              <a:defRPr sz="4800">
                <a:solidFill>
                  <a:schemeClr val="bg1"/>
                </a:solidFill>
                <a:latin typeface="+mn-lt"/>
              </a:defRPr>
            </a:lvl1pPr>
          </a:lstStyle>
          <a:p>
            <a:r>
              <a:rPr lang="en-US" dirty="0"/>
              <a:t>Click to edit Master title style</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41133" y="479035"/>
            <a:ext cx="2878668" cy="431800"/>
          </a:xfrm>
          <a:prstGeom prst="rect">
            <a:avLst/>
          </a:prstGeom>
        </p:spPr>
      </p:pic>
    </p:spTree>
    <p:extLst>
      <p:ext uri="{BB962C8B-B14F-4D97-AF65-F5344CB8AC3E}">
        <p14:creationId xmlns:p14="http://schemas.microsoft.com/office/powerpoint/2010/main" val="47088980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No BulletConten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2500" r="12500"/>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p:cNvSpPr>
            <a:spLocks noGrp="1"/>
          </p:cNvSpPr>
          <p:nvPr>
            <p:ph idx="1"/>
          </p:nvPr>
        </p:nvSpPr>
        <p:spPr>
          <a:xfrm>
            <a:off x="457200" y="1828800"/>
            <a:ext cx="8280400" cy="4673600"/>
          </a:xfrm>
          <a:prstGeom prst="rect">
            <a:avLst/>
          </a:prstGeom>
        </p:spPr>
        <p:txBody>
          <a:bodyPr/>
          <a:lstStyle>
            <a:lvl1pPr marL="0" indent="0">
              <a:buFontTx/>
              <a:buNone/>
              <a:defRPr sz="2600">
                <a:solidFill>
                  <a:schemeClr val="bg1"/>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US" dirty="0"/>
              <a:t>Click to edit Master text styles</a:t>
            </a:r>
          </a:p>
        </p:txBody>
      </p:sp>
      <p:sp>
        <p:nvSpPr>
          <p:cNvPr id="18" name="Title 17"/>
          <p:cNvSpPr>
            <a:spLocks noGrp="1"/>
          </p:cNvSpPr>
          <p:nvPr>
            <p:ph type="title"/>
          </p:nvPr>
        </p:nvSpPr>
        <p:spPr>
          <a:xfrm>
            <a:off x="457200" y="457200"/>
            <a:ext cx="8280400" cy="1325563"/>
          </a:xfrm>
          <a:prstGeom prst="rect">
            <a:avLst/>
          </a:prstGeom>
        </p:spPr>
        <p:txBody>
          <a:bodyPr/>
          <a:lstStyle>
            <a:lvl1pPr>
              <a:defRPr>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7634340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NBullet whit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2500" r="12500" b="70794"/>
          <a:stretch/>
        </p:blipFill>
        <p:spPr bwMode="auto">
          <a:xfrm>
            <a:off x="0" y="0"/>
            <a:ext cx="9144000" cy="2002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p:cNvSpPr>
            <a:spLocks noGrp="1"/>
          </p:cNvSpPr>
          <p:nvPr>
            <p:ph idx="1"/>
          </p:nvPr>
        </p:nvSpPr>
        <p:spPr>
          <a:xfrm>
            <a:off x="457200" y="2460170"/>
            <a:ext cx="8280400" cy="4042229"/>
          </a:xfrm>
          <a:prstGeom prst="rect">
            <a:avLst/>
          </a:prstGeom>
        </p:spPr>
        <p:txBody>
          <a:bodyPr/>
          <a:lstStyle>
            <a:lvl1pPr marL="0" indent="0">
              <a:buFontTx/>
              <a:buNone/>
              <a:defRPr sz="2600">
                <a:solidFill>
                  <a:srgbClr val="002060"/>
                </a:solidFill>
              </a:defRPr>
            </a:lvl1pPr>
            <a:lvl2pPr marL="457200" indent="0">
              <a:buFontTx/>
              <a:buNone/>
              <a:defRPr sz="2400">
                <a:solidFill>
                  <a:schemeClr val="bg1"/>
                </a:solidFill>
              </a:defRPr>
            </a:lvl2pPr>
            <a:lvl3pPr marL="914400" indent="0">
              <a:buFontTx/>
              <a:buNone/>
              <a:defRPr sz="2400">
                <a:solidFill>
                  <a:schemeClr val="bg1"/>
                </a:solidFill>
              </a:defRPr>
            </a:lvl3pPr>
            <a:lvl4pPr marL="1371600" indent="0">
              <a:buFontTx/>
              <a:buNone/>
              <a:defRPr sz="2400">
                <a:solidFill>
                  <a:schemeClr val="bg1"/>
                </a:solidFill>
              </a:defRPr>
            </a:lvl4pPr>
            <a:lvl5pPr marL="1828800" indent="0">
              <a:buFontTx/>
              <a:buNone/>
              <a:defRPr sz="2400">
                <a:solidFill>
                  <a:schemeClr val="bg1"/>
                </a:solidFill>
              </a:defRPr>
            </a:lvl5pPr>
          </a:lstStyle>
          <a:p>
            <a:pPr lvl="0"/>
            <a:r>
              <a:rPr lang="en-US" dirty="0"/>
              <a:t>Click to edit Master text styles</a:t>
            </a:r>
          </a:p>
        </p:txBody>
      </p:sp>
      <p:sp>
        <p:nvSpPr>
          <p:cNvPr id="18" name="Title 17"/>
          <p:cNvSpPr>
            <a:spLocks noGrp="1"/>
          </p:cNvSpPr>
          <p:nvPr>
            <p:ph type="title"/>
          </p:nvPr>
        </p:nvSpPr>
        <p:spPr>
          <a:xfrm>
            <a:off x="457200" y="457200"/>
            <a:ext cx="8280400" cy="1325563"/>
          </a:xfrm>
          <a:prstGeom prst="rect">
            <a:avLst/>
          </a:prstGeom>
        </p:spPr>
        <p:txBody>
          <a:bodyPr anchor="ctr" anchorCtr="0"/>
          <a:lstStyle>
            <a:lvl1pPr>
              <a:defRPr>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414002778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Bullet Conten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2500" r="12500"/>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457200" y="1828800"/>
            <a:ext cx="8280400" cy="4673600"/>
          </a:xfrm>
          <a:prstGeom prst="rect">
            <a:avLst/>
          </a:prstGeom>
        </p:spPr>
        <p:txBody>
          <a:bodyPr/>
          <a:lstStyle>
            <a:lvl1pPr>
              <a:defRPr sz="260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457200" y="457200"/>
            <a:ext cx="8280400" cy="1325563"/>
          </a:xfrm>
          <a:prstGeom prst="rect">
            <a:avLst/>
          </a:prstGeom>
        </p:spPr>
        <p:txBody>
          <a:bodyPr/>
          <a:lstStyle>
            <a:lvl1pPr>
              <a:defRPr>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41293267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Bullet Content whit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2500" r="12500" b="70794"/>
          <a:stretch/>
        </p:blipFill>
        <p:spPr bwMode="auto">
          <a:xfrm>
            <a:off x="0" y="0"/>
            <a:ext cx="9144000" cy="2002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a:xfrm>
            <a:off x="457200" y="457200"/>
            <a:ext cx="8280400" cy="1325563"/>
          </a:xfrm>
          <a:prstGeom prst="rect">
            <a:avLst/>
          </a:prstGeom>
        </p:spPr>
        <p:txBody>
          <a:bodyPr anchor="ctr" anchorCtr="0"/>
          <a:lstStyle>
            <a:lvl1pPr>
              <a:defRPr>
                <a:solidFill>
                  <a:schemeClr val="bg1"/>
                </a:solidFill>
                <a:latin typeface="+mn-lt"/>
              </a:defRPr>
            </a:lvl1pPr>
          </a:lstStyle>
          <a:p>
            <a:r>
              <a:rPr lang="en-US" dirty="0"/>
              <a:t>Click to edit Master title style</a:t>
            </a:r>
          </a:p>
        </p:txBody>
      </p:sp>
      <p:sp>
        <p:nvSpPr>
          <p:cNvPr id="7" name="Content Placeholder 2"/>
          <p:cNvSpPr>
            <a:spLocks noGrp="1"/>
          </p:cNvSpPr>
          <p:nvPr>
            <p:ph idx="1"/>
          </p:nvPr>
        </p:nvSpPr>
        <p:spPr>
          <a:xfrm>
            <a:off x="457200" y="2459736"/>
            <a:ext cx="8280400" cy="4057178"/>
          </a:xfrm>
          <a:prstGeom prst="rect">
            <a:avLst/>
          </a:prstGeom>
        </p:spPr>
        <p:txBody>
          <a:bodyPr/>
          <a:lstStyle>
            <a:lvl1pPr>
              <a:defRPr sz="2600">
                <a:solidFill>
                  <a:srgbClr val="002060"/>
                </a:solidFill>
              </a:defRPr>
            </a:lvl1pPr>
            <a:lvl2pPr>
              <a:defRPr sz="2400">
                <a:solidFill>
                  <a:srgbClr val="002060"/>
                </a:solidFill>
              </a:defRPr>
            </a:lvl2pPr>
            <a:lvl3pPr>
              <a:defRPr sz="2400">
                <a:solidFill>
                  <a:srgbClr val="002060"/>
                </a:solidFill>
              </a:defRPr>
            </a:lvl3pPr>
            <a:lvl4pPr>
              <a:defRPr sz="2400">
                <a:solidFill>
                  <a:srgbClr val="002060"/>
                </a:solidFill>
              </a:defRPr>
            </a:lvl4pPr>
            <a:lvl5pPr>
              <a:defRPr sz="2400">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73277596"/>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2500" r="12500"/>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0755998"/>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5886587"/>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6/8/2020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extLst>
      <p:ext uri="{BB962C8B-B14F-4D97-AF65-F5344CB8AC3E}">
        <p14:creationId xmlns:p14="http://schemas.microsoft.com/office/powerpoint/2010/main" val="2874347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0">
            <a:extLst>
              <a:ext uri="{28A0092B-C50C-407E-A947-70E740481C1C}">
                <a14:useLocalDpi xmlns:a14="http://schemas.microsoft.com/office/drawing/2010/main" val="0"/>
              </a:ext>
            </a:extLst>
          </a:blip>
          <a:srcRect l="12500" r="12500"/>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6979255"/>
      </p:ext>
    </p:extLst>
  </p:cSld>
  <p:clrMap bg1="lt1" tx1="dk1" bg2="lt2" tx2="dk2" accent1="accent1" accent2="accent2" accent3="accent3" accent4="accent4" accent5="accent5" accent6="accent6" hlink="hlink" folHlink="folHlink"/>
  <p:sldLayoutIdLst>
    <p:sldLayoutId id="2147483677" r:id="rId1"/>
    <p:sldLayoutId id="2147483664" r:id="rId2"/>
    <p:sldLayoutId id="2147483679" r:id="rId3"/>
    <p:sldLayoutId id="2147483676" r:id="rId4"/>
    <p:sldLayoutId id="2147483680" r:id="rId5"/>
    <p:sldLayoutId id="2147483675" r:id="rId6"/>
    <p:sldLayoutId id="2147483678" r:id="rId7"/>
    <p:sldLayoutId id="2147483681"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224818" y="3273777"/>
            <a:ext cx="3376337" cy="2472267"/>
          </a:xfrm>
        </p:spPr>
        <p:txBody>
          <a:bodyPr/>
          <a:lstStyle/>
          <a:p>
            <a:r>
              <a:rPr lang="en-US" sz="2400" dirty="0"/>
              <a:t>Mickie Swisher</a:t>
            </a:r>
          </a:p>
          <a:p>
            <a:r>
              <a:rPr lang="en-US" sz="2000" dirty="0"/>
              <a:t>Professor of FYCS</a:t>
            </a:r>
          </a:p>
          <a:p>
            <a:r>
              <a:rPr lang="en-US" sz="2000" dirty="0"/>
              <a:t>State Co-Coordinator of Florida SARE Program</a:t>
            </a:r>
          </a:p>
          <a:p>
            <a:r>
              <a:rPr lang="en-US" sz="2000" dirty="0"/>
              <a:t>Director of Center for Sustainable and Organic Food Systems</a:t>
            </a:r>
          </a:p>
          <a:p>
            <a:r>
              <a:rPr lang="en-US" sz="2000" dirty="0"/>
              <a:t>mesw@ufl.edu</a:t>
            </a:r>
          </a:p>
        </p:txBody>
      </p:sp>
      <p:sp>
        <p:nvSpPr>
          <p:cNvPr id="3" name="Title 2"/>
          <p:cNvSpPr>
            <a:spLocks noGrp="1"/>
          </p:cNvSpPr>
          <p:nvPr>
            <p:ph type="title"/>
          </p:nvPr>
        </p:nvSpPr>
        <p:spPr>
          <a:xfrm>
            <a:off x="635906" y="1260173"/>
            <a:ext cx="7886700" cy="1663649"/>
          </a:xfrm>
        </p:spPr>
        <p:txBody>
          <a:bodyPr/>
          <a:lstStyle/>
          <a:p>
            <a:r>
              <a:rPr lang="en-US" sz="5400" b="1" dirty="0">
                <a:solidFill>
                  <a:schemeClr val="accent2"/>
                </a:solidFill>
              </a:rPr>
              <a:t>Changing </a:t>
            </a:r>
            <a:r>
              <a:rPr lang="en-US" sz="5400" b="1" i="1" dirty="0">
                <a:solidFill>
                  <a:schemeClr val="accent2"/>
                </a:solidFill>
              </a:rPr>
              <a:t>Communities</a:t>
            </a:r>
            <a:r>
              <a:rPr lang="en-US" sz="5400" b="1" dirty="0">
                <a:solidFill>
                  <a:schemeClr val="accent2"/>
                </a:solidFill>
              </a:rPr>
              <a:t> Using a Theory of Change</a:t>
            </a:r>
          </a:p>
        </p:txBody>
      </p:sp>
      <p:sp>
        <p:nvSpPr>
          <p:cNvPr id="4" name="Content Placeholder 1"/>
          <p:cNvSpPr txBox="1">
            <a:spLocks/>
          </p:cNvSpPr>
          <p:nvPr/>
        </p:nvSpPr>
        <p:spPr>
          <a:xfrm>
            <a:off x="6129868" y="3273777"/>
            <a:ext cx="2867377" cy="2641601"/>
          </a:xfrm>
          <a:prstGeom prst="rect">
            <a:avLst/>
          </a:prstGeom>
        </p:spPr>
        <p:txBody>
          <a:bodyPr/>
          <a:lstStyle>
            <a:lvl1pPr marL="0" indent="0" algn="ctr" defTabSz="914400" rtl="0" eaLnBrk="1" latinLnBrk="0" hangingPunct="1">
              <a:lnSpc>
                <a:spcPct val="90000"/>
              </a:lnSpc>
              <a:spcBef>
                <a:spcPts val="1000"/>
              </a:spcBef>
              <a:buFontTx/>
              <a:buNone/>
              <a:defRPr sz="3800" kern="1200">
                <a:solidFill>
                  <a:schemeClr val="bg1"/>
                </a:solidFill>
                <a:latin typeface="Calibri" panose="020F0502020204030204" pitchFamily="34" charset="0"/>
                <a:ea typeface="+mn-ea"/>
                <a:cs typeface="+mn-cs"/>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sz="2400" dirty="0"/>
              <a:t>Kaylene Sattanno</a:t>
            </a:r>
          </a:p>
          <a:p>
            <a:pPr fontAlgn="auto">
              <a:spcAft>
                <a:spcPts val="0"/>
              </a:spcAft>
            </a:pPr>
            <a:r>
              <a:rPr lang="en-US" sz="2000" dirty="0"/>
              <a:t>Program Assistant</a:t>
            </a:r>
          </a:p>
          <a:p>
            <a:pPr fontAlgn="auto">
              <a:spcAft>
                <a:spcPts val="0"/>
              </a:spcAft>
            </a:pPr>
            <a:r>
              <a:rPr lang="en-US" sz="2000" dirty="0"/>
              <a:t>Florida SARE Program</a:t>
            </a:r>
          </a:p>
          <a:p>
            <a:pPr fontAlgn="auto">
              <a:spcAft>
                <a:spcPts val="0"/>
              </a:spcAft>
            </a:pPr>
            <a:r>
              <a:rPr lang="en-US" sz="2000" dirty="0"/>
              <a:t>Center for Sustainable and Organic Food Systems</a:t>
            </a:r>
          </a:p>
          <a:p>
            <a:pPr fontAlgn="auto">
              <a:spcAft>
                <a:spcPts val="0"/>
              </a:spcAft>
            </a:pPr>
            <a:r>
              <a:rPr lang="en-US" sz="2000" dirty="0"/>
              <a:t>ksattanno@ufl.edu</a:t>
            </a:r>
          </a:p>
          <a:p>
            <a:pPr fontAlgn="auto">
              <a:spcAft>
                <a:spcPts val="0"/>
              </a:spcAft>
            </a:pPr>
            <a:endParaRPr lang="en-US" sz="2400" dirty="0"/>
          </a:p>
        </p:txBody>
      </p:sp>
    </p:spTree>
    <p:extLst>
      <p:ext uri="{BB962C8B-B14F-4D97-AF65-F5344CB8AC3E}">
        <p14:creationId xmlns:p14="http://schemas.microsoft.com/office/powerpoint/2010/main" val="3495579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anose="020B0604020202020204" pitchFamily="34" charset="0"/>
              <a:buChar char="•"/>
            </a:pPr>
            <a:r>
              <a:rPr lang="en-US" sz="2800" dirty="0"/>
              <a:t>To identify specific, achievable outcomes rather than general goals or objectives</a:t>
            </a:r>
          </a:p>
          <a:p>
            <a:pPr marL="457200" indent="-457200">
              <a:buFont typeface="Arial" panose="020B0604020202020204" pitchFamily="34" charset="0"/>
              <a:buChar char="•"/>
            </a:pPr>
            <a:r>
              <a:rPr lang="en-US" sz="2800" dirty="0"/>
              <a:t>To identify partners needed to achieve the outcomes</a:t>
            </a:r>
          </a:p>
          <a:p>
            <a:pPr marL="457200" indent="-457200">
              <a:buFont typeface="Arial" panose="020B0604020202020204" pitchFamily="34" charset="0"/>
              <a:buChar char="•"/>
            </a:pPr>
            <a:r>
              <a:rPr lang="en-US" sz="2800" dirty="0"/>
              <a:t>To get clarity and agreement about what needs to happen and who does what </a:t>
            </a:r>
          </a:p>
          <a:p>
            <a:pPr marL="457200" indent="-457200">
              <a:buFont typeface="Arial" panose="020B0604020202020204" pitchFamily="34" charset="0"/>
              <a:buChar char="•"/>
            </a:pPr>
            <a:r>
              <a:rPr lang="en-US" sz="2800" dirty="0"/>
              <a:t>To determine the specific interventions or actions (programs) that you will implement</a:t>
            </a:r>
          </a:p>
          <a:p>
            <a:pPr marL="457200" indent="-457200">
              <a:buFont typeface="Arial" panose="020B0604020202020204" pitchFamily="34" charset="0"/>
              <a:buChar char="•"/>
            </a:pPr>
            <a:r>
              <a:rPr lang="en-US" sz="2800" dirty="0"/>
              <a:t>To keep all partners on track and on time</a:t>
            </a:r>
          </a:p>
          <a:p>
            <a:pPr marL="457200" indent="-457200">
              <a:buFont typeface="Arial" panose="020B0604020202020204" pitchFamily="34" charset="0"/>
              <a:buChar char="•"/>
            </a:pPr>
            <a:r>
              <a:rPr lang="en-US" sz="2800" dirty="0"/>
              <a:t>To provide a basis for evaluation</a:t>
            </a:r>
          </a:p>
        </p:txBody>
      </p:sp>
      <p:sp>
        <p:nvSpPr>
          <p:cNvPr id="3" name="Title 2"/>
          <p:cNvSpPr>
            <a:spLocks noGrp="1"/>
          </p:cNvSpPr>
          <p:nvPr>
            <p:ph type="title"/>
          </p:nvPr>
        </p:nvSpPr>
        <p:spPr/>
        <p:txBody>
          <a:bodyPr/>
          <a:lstStyle/>
          <a:p>
            <a:pPr algn="ctr"/>
            <a:r>
              <a:rPr lang="en-US" sz="5400" b="1" dirty="0">
                <a:solidFill>
                  <a:schemeClr val="accent2"/>
                </a:solidFill>
              </a:rPr>
              <a:t>How Do You Use a </a:t>
            </a:r>
            <a:r>
              <a:rPr lang="en-US" sz="5400" b="1" dirty="0" err="1">
                <a:solidFill>
                  <a:schemeClr val="accent2"/>
                </a:solidFill>
              </a:rPr>
              <a:t>ToC</a:t>
            </a:r>
            <a:r>
              <a:rPr lang="en-US" sz="5400" b="1" dirty="0">
                <a:solidFill>
                  <a:schemeClr val="accent2"/>
                </a:solidFill>
              </a:rPr>
              <a:t>?</a:t>
            </a:r>
          </a:p>
        </p:txBody>
      </p:sp>
    </p:spTree>
    <p:extLst>
      <p:ext uri="{BB962C8B-B14F-4D97-AF65-F5344CB8AC3E}">
        <p14:creationId xmlns:p14="http://schemas.microsoft.com/office/powerpoint/2010/main" val="251967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69067"/>
            <a:ext cx="8280400" cy="4052711"/>
          </a:xfrm>
        </p:spPr>
        <p:txBody>
          <a:bodyPr/>
          <a:lstStyle/>
          <a:p>
            <a:pPr marL="457200" indent="-457200">
              <a:buFont typeface="Arial" panose="020B0604020202020204" pitchFamily="34" charset="0"/>
              <a:buChar char="•"/>
            </a:pPr>
            <a:r>
              <a:rPr lang="en-US" sz="2800" dirty="0"/>
              <a:t>Theories of behavioral change are general models that explain why people do or do not change their behavior</a:t>
            </a:r>
          </a:p>
          <a:p>
            <a:pPr marL="457200" indent="-457200">
              <a:buFont typeface="Arial" panose="020B0604020202020204" pitchFamily="34" charset="0"/>
              <a:buChar char="•"/>
            </a:pPr>
            <a:r>
              <a:rPr lang="en-US" sz="2800" dirty="0"/>
              <a:t>Theories are universal – they are not specific to any context or to any specific behavioral change</a:t>
            </a:r>
          </a:p>
          <a:p>
            <a:pPr marL="457200" indent="-457200">
              <a:buFont typeface="Arial" panose="020B0604020202020204" pitchFamily="34" charset="0"/>
              <a:buChar char="•"/>
            </a:pPr>
            <a:r>
              <a:rPr lang="en-US" sz="2800" dirty="0"/>
              <a:t>Theories do not indicate specific actions or interventions needed to achieve a specific change</a:t>
            </a:r>
          </a:p>
          <a:p>
            <a:pPr marL="457200" indent="-457200">
              <a:buFont typeface="Arial" panose="020B0604020202020204" pitchFamily="34" charset="0"/>
              <a:buChar char="•"/>
            </a:pPr>
            <a:r>
              <a:rPr lang="en-US" sz="2800" dirty="0"/>
              <a:t>But theories do form the science-based causal logic for a </a:t>
            </a:r>
            <a:r>
              <a:rPr lang="en-US" sz="2800" dirty="0" err="1"/>
              <a:t>ToC</a:t>
            </a:r>
            <a:endParaRPr lang="en-US" sz="2800" dirty="0"/>
          </a:p>
        </p:txBody>
      </p:sp>
      <p:sp>
        <p:nvSpPr>
          <p:cNvPr id="3" name="Title 2"/>
          <p:cNvSpPr>
            <a:spLocks noGrp="1"/>
          </p:cNvSpPr>
          <p:nvPr>
            <p:ph type="title"/>
          </p:nvPr>
        </p:nvSpPr>
        <p:spPr>
          <a:xfrm>
            <a:off x="457200" y="299155"/>
            <a:ext cx="8280400" cy="1529645"/>
          </a:xfrm>
        </p:spPr>
        <p:txBody>
          <a:bodyPr/>
          <a:lstStyle/>
          <a:p>
            <a:pPr algn="ctr"/>
            <a:r>
              <a:rPr lang="en-US" sz="5400" b="1" dirty="0">
                <a:solidFill>
                  <a:schemeClr val="accent2"/>
                </a:solidFill>
              </a:rPr>
              <a:t>Theories and a</a:t>
            </a:r>
            <a:br>
              <a:rPr lang="en-US" sz="5400" b="1" dirty="0">
                <a:solidFill>
                  <a:schemeClr val="accent2"/>
                </a:solidFill>
              </a:rPr>
            </a:br>
            <a:r>
              <a:rPr lang="en-US" sz="5400" b="1" dirty="0">
                <a:solidFill>
                  <a:schemeClr val="accent2"/>
                </a:solidFill>
              </a:rPr>
              <a:t>Theory of Change</a:t>
            </a:r>
          </a:p>
        </p:txBody>
      </p:sp>
    </p:spTree>
    <p:extLst>
      <p:ext uri="{BB962C8B-B14F-4D97-AF65-F5344CB8AC3E}">
        <p14:creationId xmlns:p14="http://schemas.microsoft.com/office/powerpoint/2010/main" val="2505436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97555"/>
            <a:ext cx="8280400" cy="1439334"/>
          </a:xfrm>
        </p:spPr>
        <p:txBody>
          <a:bodyPr/>
          <a:lstStyle/>
          <a:p>
            <a:pPr algn="ctr"/>
            <a:r>
              <a:rPr lang="en-US" sz="5400" b="1" dirty="0">
                <a:solidFill>
                  <a:schemeClr val="accent2"/>
                </a:solidFill>
              </a:rPr>
              <a:t>Theory of Planned Behavior</a:t>
            </a:r>
            <a:br>
              <a:rPr lang="en-US" sz="5400" b="1" dirty="0">
                <a:solidFill>
                  <a:schemeClr val="accent2"/>
                </a:solidFill>
              </a:rPr>
            </a:br>
            <a:r>
              <a:rPr lang="en-US" sz="5400" dirty="0">
                <a:solidFill>
                  <a:schemeClr val="accent2"/>
                </a:solidFill>
              </a:rPr>
              <a:t>Individual Decision-Making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0603158"/>
              </p:ext>
            </p:extLst>
          </p:nvPr>
        </p:nvGraphicFramePr>
        <p:xfrm>
          <a:off x="457200" y="1636889"/>
          <a:ext cx="8280400" cy="5012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4975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97555"/>
            <a:ext cx="8280400" cy="1439334"/>
          </a:xfrm>
        </p:spPr>
        <p:txBody>
          <a:bodyPr/>
          <a:lstStyle/>
          <a:p>
            <a:pPr algn="ctr"/>
            <a:r>
              <a:rPr lang="en-US" sz="5400" b="1" dirty="0">
                <a:solidFill>
                  <a:schemeClr val="accent2"/>
                </a:solidFill>
              </a:rPr>
              <a:t>Theory of Planned Behavior</a:t>
            </a:r>
            <a:br>
              <a:rPr lang="en-US" sz="5400" b="1" dirty="0">
                <a:solidFill>
                  <a:schemeClr val="accent2"/>
                </a:solidFill>
              </a:rPr>
            </a:br>
            <a:r>
              <a:rPr lang="en-US" sz="5400" dirty="0">
                <a:solidFill>
                  <a:schemeClr val="accent2"/>
                </a:solidFill>
              </a:rPr>
              <a:t>Individual Decision-Making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7374392"/>
              </p:ext>
            </p:extLst>
          </p:nvPr>
        </p:nvGraphicFramePr>
        <p:xfrm>
          <a:off x="372533" y="1761067"/>
          <a:ext cx="8365067" cy="4780092"/>
        </p:xfrm>
        <a:graphic>
          <a:graphicData uri="http://schemas.openxmlformats.org/drawingml/2006/table">
            <a:tbl>
              <a:tblPr firstRow="1" bandRow="1">
                <a:tableStyleId>{5C22544A-7EE6-4342-B048-85BDC9FD1C3A}</a:tableStyleId>
              </a:tblPr>
              <a:tblGrid>
                <a:gridCol w="1876010">
                  <a:extLst>
                    <a:ext uri="{9D8B030D-6E8A-4147-A177-3AD203B41FA5}">
                      <a16:colId xmlns:a16="http://schemas.microsoft.com/office/drawing/2014/main" val="3578795638"/>
                    </a:ext>
                  </a:extLst>
                </a:gridCol>
                <a:gridCol w="1972947">
                  <a:extLst>
                    <a:ext uri="{9D8B030D-6E8A-4147-A177-3AD203B41FA5}">
                      <a16:colId xmlns:a16="http://schemas.microsoft.com/office/drawing/2014/main" val="1853921669"/>
                    </a:ext>
                  </a:extLst>
                </a:gridCol>
                <a:gridCol w="4516110">
                  <a:extLst>
                    <a:ext uri="{9D8B030D-6E8A-4147-A177-3AD203B41FA5}">
                      <a16:colId xmlns:a16="http://schemas.microsoft.com/office/drawing/2014/main" val="2603759343"/>
                    </a:ext>
                  </a:extLst>
                </a:gridCol>
              </a:tblGrid>
              <a:tr h="370840">
                <a:tc>
                  <a:txBody>
                    <a:bodyPr/>
                    <a:lstStyle/>
                    <a:p>
                      <a:pPr marL="0" marR="0" algn="ctr">
                        <a:lnSpc>
                          <a:spcPct val="115000"/>
                        </a:lnSpc>
                        <a:spcBef>
                          <a:spcPts val="0"/>
                        </a:spcBef>
                        <a:spcAft>
                          <a:spcPts val="0"/>
                        </a:spcAft>
                      </a:pPr>
                      <a:r>
                        <a:rPr lang="en-US" sz="1600" b="1" dirty="0">
                          <a:solidFill>
                            <a:schemeClr val="bg1"/>
                          </a:solidFill>
                          <a:latin typeface="+mn-lt"/>
                          <a:ea typeface="Calibri"/>
                          <a:cs typeface="Times New Roman"/>
                        </a:rPr>
                        <a:t>Summative or Direct Constructs</a:t>
                      </a:r>
                      <a:endParaRPr lang="en-US" sz="1600" dirty="0">
                        <a:solidFill>
                          <a:schemeClr val="bg1"/>
                        </a:solidFill>
                        <a:latin typeface="+mn-lt"/>
                        <a:ea typeface="Calibri"/>
                        <a:cs typeface="Times New Roman"/>
                      </a:endParaRPr>
                    </a:p>
                  </a:txBody>
                  <a:tcPr marL="49899" marR="49899" marT="0" marB="0"/>
                </a:tc>
                <a:tc>
                  <a:txBody>
                    <a:bodyPr/>
                    <a:lstStyle/>
                    <a:p>
                      <a:pPr marL="0" marR="0" algn="ctr">
                        <a:lnSpc>
                          <a:spcPct val="115000"/>
                        </a:lnSpc>
                        <a:spcBef>
                          <a:spcPts val="0"/>
                        </a:spcBef>
                        <a:spcAft>
                          <a:spcPts val="0"/>
                        </a:spcAft>
                      </a:pPr>
                      <a:r>
                        <a:rPr lang="en-US" sz="1600" b="1" dirty="0">
                          <a:solidFill>
                            <a:schemeClr val="bg1"/>
                          </a:solidFill>
                          <a:latin typeface="+mn-lt"/>
                          <a:ea typeface="Calibri"/>
                          <a:cs typeface="Times New Roman"/>
                        </a:rPr>
                        <a:t>Primary or Indirect Constructs</a:t>
                      </a:r>
                      <a:endParaRPr lang="en-US" sz="1600" dirty="0">
                        <a:solidFill>
                          <a:schemeClr val="bg1"/>
                        </a:solidFill>
                        <a:latin typeface="+mn-lt"/>
                        <a:ea typeface="Calibri"/>
                        <a:cs typeface="Times New Roman"/>
                      </a:endParaRPr>
                    </a:p>
                  </a:txBody>
                  <a:tcPr marL="49899" marR="49899" marT="0" marB="0"/>
                </a:tc>
                <a:tc>
                  <a:txBody>
                    <a:bodyPr/>
                    <a:lstStyle/>
                    <a:p>
                      <a:pPr marL="0" marR="0" algn="ctr">
                        <a:lnSpc>
                          <a:spcPct val="115000"/>
                        </a:lnSpc>
                        <a:spcBef>
                          <a:spcPts val="0"/>
                        </a:spcBef>
                        <a:spcAft>
                          <a:spcPts val="0"/>
                        </a:spcAft>
                      </a:pPr>
                      <a:r>
                        <a:rPr lang="en-US" sz="1600" b="1" dirty="0">
                          <a:solidFill>
                            <a:schemeClr val="bg1"/>
                          </a:solidFill>
                          <a:latin typeface="+mn-lt"/>
                          <a:ea typeface="Calibri"/>
                          <a:cs typeface="Times New Roman"/>
                        </a:rPr>
                        <a:t>Definition</a:t>
                      </a:r>
                      <a:endParaRPr lang="en-US" sz="1600" dirty="0">
                        <a:solidFill>
                          <a:schemeClr val="bg1"/>
                        </a:solidFill>
                        <a:latin typeface="+mn-lt"/>
                        <a:ea typeface="Calibri"/>
                        <a:cs typeface="Times New Roman"/>
                      </a:endParaRPr>
                    </a:p>
                  </a:txBody>
                  <a:tcPr marL="49899" marR="49899" marT="0" marB="0"/>
                </a:tc>
                <a:extLst>
                  <a:ext uri="{0D108BD9-81ED-4DB2-BD59-A6C34878D82A}">
                    <a16:rowId xmlns:a16="http://schemas.microsoft.com/office/drawing/2014/main" val="114346074"/>
                  </a:ext>
                </a:extLst>
              </a:tr>
              <a:tr h="370840">
                <a:tc rowSpan="3">
                  <a:txBody>
                    <a:bodyPr/>
                    <a:lstStyle/>
                    <a:p>
                      <a:pPr marL="0" marR="0" algn="ctr">
                        <a:lnSpc>
                          <a:spcPct val="115000"/>
                        </a:lnSpc>
                        <a:spcBef>
                          <a:spcPts val="0"/>
                        </a:spcBef>
                        <a:spcAft>
                          <a:spcPts val="0"/>
                        </a:spcAft>
                      </a:pPr>
                      <a:r>
                        <a:rPr lang="en-US" sz="1400" dirty="0">
                          <a:latin typeface="+mn-lt"/>
                          <a:ea typeface="Calibri"/>
                          <a:cs typeface="Times New Roman"/>
                        </a:rPr>
                        <a:t>Attitude toward behavior</a:t>
                      </a:r>
                    </a:p>
                  </a:txBody>
                  <a:tcPr marL="49899" marR="49899" marT="0" marB="0"/>
                </a:tc>
                <a:tc>
                  <a:txBody>
                    <a:bodyPr/>
                    <a:lstStyle/>
                    <a:p>
                      <a:pPr marL="0" marR="0" algn="ctr">
                        <a:lnSpc>
                          <a:spcPct val="115000"/>
                        </a:lnSpc>
                        <a:spcBef>
                          <a:spcPts val="0"/>
                        </a:spcBef>
                        <a:spcAft>
                          <a:spcPts val="0"/>
                        </a:spcAft>
                      </a:pPr>
                      <a:endParaRPr lang="en-US" sz="1400" dirty="0">
                        <a:latin typeface="+mn-lt"/>
                        <a:ea typeface="Calibri"/>
                        <a:cs typeface="Times New Roman"/>
                      </a:endParaRPr>
                    </a:p>
                  </a:txBody>
                  <a:tcPr marL="49899" marR="49899" marT="0" marB="0"/>
                </a:tc>
                <a:tc>
                  <a:txBody>
                    <a:bodyPr/>
                    <a:lstStyle/>
                    <a:p>
                      <a:pPr marL="0" marR="0" algn="ctr">
                        <a:lnSpc>
                          <a:spcPct val="115000"/>
                        </a:lnSpc>
                        <a:spcBef>
                          <a:spcPts val="0"/>
                        </a:spcBef>
                        <a:spcAft>
                          <a:spcPts val="0"/>
                        </a:spcAft>
                      </a:pPr>
                      <a:r>
                        <a:rPr lang="en-US" sz="1400">
                          <a:latin typeface="+mn-lt"/>
                          <a:ea typeface="Calibri"/>
                          <a:cs typeface="Times New Roman"/>
                        </a:rPr>
                        <a:t>Overall evaluation of the behavior</a:t>
                      </a:r>
                    </a:p>
                  </a:txBody>
                  <a:tcPr marL="49899" marR="49899" marT="0" marB="0"/>
                </a:tc>
                <a:extLst>
                  <a:ext uri="{0D108BD9-81ED-4DB2-BD59-A6C34878D82A}">
                    <a16:rowId xmlns:a16="http://schemas.microsoft.com/office/drawing/2014/main" val="628555952"/>
                  </a:ext>
                </a:extLst>
              </a:tr>
              <a:tr h="370840">
                <a:tc vMerge="1">
                  <a:txBody>
                    <a:bodyPr/>
                    <a:lstStyle/>
                    <a:p>
                      <a:endParaRPr lang="en-US"/>
                    </a:p>
                  </a:txBody>
                  <a:tcPr/>
                </a:tc>
                <a:tc>
                  <a:txBody>
                    <a:bodyPr/>
                    <a:lstStyle/>
                    <a:p>
                      <a:pPr marL="0" marR="0" algn="ctr">
                        <a:lnSpc>
                          <a:spcPct val="115000"/>
                        </a:lnSpc>
                        <a:spcBef>
                          <a:spcPts val="0"/>
                        </a:spcBef>
                        <a:spcAft>
                          <a:spcPts val="0"/>
                        </a:spcAft>
                      </a:pPr>
                      <a:r>
                        <a:rPr lang="en-US" sz="1400" dirty="0">
                          <a:latin typeface="+mn-lt"/>
                          <a:ea typeface="Calibri"/>
                          <a:cs typeface="Times New Roman"/>
                        </a:rPr>
                        <a:t>Behavioral belief</a:t>
                      </a: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Belief that behavioral performance is associated with certain attributes or outcomes</a:t>
                      </a:r>
                    </a:p>
                  </a:txBody>
                  <a:tcPr marL="49899" marR="49899" marT="0" marB="0"/>
                </a:tc>
                <a:extLst>
                  <a:ext uri="{0D108BD9-81ED-4DB2-BD59-A6C34878D82A}">
                    <a16:rowId xmlns:a16="http://schemas.microsoft.com/office/drawing/2014/main" val="3971194764"/>
                  </a:ext>
                </a:extLst>
              </a:tr>
              <a:tr h="370840">
                <a:tc vMerge="1">
                  <a:txBody>
                    <a:bodyPr/>
                    <a:lstStyle/>
                    <a:p>
                      <a:endParaRPr lang="en-US"/>
                    </a:p>
                  </a:txBody>
                  <a:tcPr/>
                </a:tc>
                <a:tc>
                  <a:txBody>
                    <a:bodyPr/>
                    <a:lstStyle/>
                    <a:p>
                      <a:pPr marL="0" marR="0" algn="ctr">
                        <a:lnSpc>
                          <a:spcPct val="115000"/>
                        </a:lnSpc>
                        <a:spcBef>
                          <a:spcPts val="0"/>
                        </a:spcBef>
                        <a:spcAft>
                          <a:spcPts val="0"/>
                        </a:spcAft>
                      </a:pPr>
                      <a:r>
                        <a:rPr lang="en-US" sz="1400" dirty="0">
                          <a:latin typeface="+mn-lt"/>
                          <a:ea typeface="Calibri"/>
                          <a:cs typeface="Times New Roman"/>
                        </a:rPr>
                        <a:t>Evaluation</a:t>
                      </a: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Value attached to a behavioral outcome or attribute</a:t>
                      </a:r>
                    </a:p>
                  </a:txBody>
                  <a:tcPr marL="49899" marR="49899" marT="0" marB="0"/>
                </a:tc>
                <a:extLst>
                  <a:ext uri="{0D108BD9-81ED-4DB2-BD59-A6C34878D82A}">
                    <a16:rowId xmlns:a16="http://schemas.microsoft.com/office/drawing/2014/main" val="2823227651"/>
                  </a:ext>
                </a:extLst>
              </a:tr>
              <a:tr h="370840">
                <a:tc rowSpan="3">
                  <a:txBody>
                    <a:bodyPr/>
                    <a:lstStyle/>
                    <a:p>
                      <a:pPr marL="0" marR="0" algn="ctr">
                        <a:lnSpc>
                          <a:spcPct val="115000"/>
                        </a:lnSpc>
                        <a:spcBef>
                          <a:spcPts val="0"/>
                        </a:spcBef>
                        <a:spcAft>
                          <a:spcPts val="0"/>
                        </a:spcAft>
                      </a:pPr>
                      <a:r>
                        <a:rPr lang="en-US" sz="1400" dirty="0">
                          <a:latin typeface="+mn-lt"/>
                          <a:ea typeface="Calibri"/>
                          <a:cs typeface="Times New Roman"/>
                        </a:rPr>
                        <a:t>Subjective norm</a:t>
                      </a:r>
                    </a:p>
                  </a:txBody>
                  <a:tcPr marL="49899" marR="49899" marT="0" marB="0"/>
                </a:tc>
                <a:tc>
                  <a:txBody>
                    <a:bodyPr/>
                    <a:lstStyle/>
                    <a:p>
                      <a:pPr marL="0" marR="0" algn="ctr">
                        <a:lnSpc>
                          <a:spcPct val="115000"/>
                        </a:lnSpc>
                        <a:spcBef>
                          <a:spcPts val="0"/>
                        </a:spcBef>
                        <a:spcAft>
                          <a:spcPts val="0"/>
                        </a:spcAft>
                      </a:pPr>
                      <a:endParaRPr lang="en-US" sz="1400" dirty="0">
                        <a:latin typeface="+mn-lt"/>
                        <a:ea typeface="Calibri"/>
                        <a:cs typeface="Times New Roman"/>
                      </a:endParaRP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Belief about whether most people approve or disapprove of the behavior</a:t>
                      </a:r>
                    </a:p>
                  </a:txBody>
                  <a:tcPr marL="49899" marR="49899" marT="0" marB="0"/>
                </a:tc>
                <a:extLst>
                  <a:ext uri="{0D108BD9-81ED-4DB2-BD59-A6C34878D82A}">
                    <a16:rowId xmlns:a16="http://schemas.microsoft.com/office/drawing/2014/main" val="1974802554"/>
                  </a:ext>
                </a:extLst>
              </a:tr>
              <a:tr h="370840">
                <a:tc vMerge="1">
                  <a:txBody>
                    <a:bodyPr/>
                    <a:lstStyle/>
                    <a:p>
                      <a:endParaRPr lang="en-US"/>
                    </a:p>
                  </a:txBody>
                  <a:tcPr/>
                </a:tc>
                <a:tc>
                  <a:txBody>
                    <a:bodyPr/>
                    <a:lstStyle/>
                    <a:p>
                      <a:pPr marL="0" marR="0" algn="ctr">
                        <a:lnSpc>
                          <a:spcPct val="115000"/>
                        </a:lnSpc>
                        <a:spcBef>
                          <a:spcPts val="0"/>
                        </a:spcBef>
                        <a:spcAft>
                          <a:spcPts val="0"/>
                        </a:spcAft>
                      </a:pPr>
                      <a:r>
                        <a:rPr lang="en-US" sz="1400">
                          <a:latin typeface="+mn-lt"/>
                          <a:ea typeface="Calibri"/>
                          <a:cs typeface="Times New Roman"/>
                        </a:rPr>
                        <a:t>Normative belief</a:t>
                      </a: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Belief about whether each referent approves or disapproves of the behavior</a:t>
                      </a:r>
                    </a:p>
                  </a:txBody>
                  <a:tcPr marL="49899" marR="49899" marT="0" marB="0"/>
                </a:tc>
                <a:extLst>
                  <a:ext uri="{0D108BD9-81ED-4DB2-BD59-A6C34878D82A}">
                    <a16:rowId xmlns:a16="http://schemas.microsoft.com/office/drawing/2014/main" val="2585459116"/>
                  </a:ext>
                </a:extLst>
              </a:tr>
              <a:tr h="370840">
                <a:tc vMerge="1">
                  <a:txBody>
                    <a:bodyPr/>
                    <a:lstStyle/>
                    <a:p>
                      <a:endParaRPr lang="en-US"/>
                    </a:p>
                  </a:txBody>
                  <a:tcPr/>
                </a:tc>
                <a:tc>
                  <a:txBody>
                    <a:bodyPr/>
                    <a:lstStyle/>
                    <a:p>
                      <a:pPr marL="0" marR="0" algn="ctr">
                        <a:lnSpc>
                          <a:spcPct val="115000"/>
                        </a:lnSpc>
                        <a:spcBef>
                          <a:spcPts val="0"/>
                        </a:spcBef>
                        <a:spcAft>
                          <a:spcPts val="0"/>
                        </a:spcAft>
                      </a:pPr>
                      <a:r>
                        <a:rPr lang="en-US" sz="1400" dirty="0">
                          <a:latin typeface="+mn-lt"/>
                          <a:ea typeface="Calibri"/>
                          <a:cs typeface="Times New Roman"/>
                        </a:rPr>
                        <a:t>Motivation to comply</a:t>
                      </a: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Motivation to do what each referent thinks</a:t>
                      </a:r>
                    </a:p>
                  </a:txBody>
                  <a:tcPr marL="49899" marR="49899" marT="0" marB="0"/>
                </a:tc>
                <a:extLst>
                  <a:ext uri="{0D108BD9-81ED-4DB2-BD59-A6C34878D82A}">
                    <a16:rowId xmlns:a16="http://schemas.microsoft.com/office/drawing/2014/main" val="1548227669"/>
                  </a:ext>
                </a:extLst>
              </a:tr>
              <a:tr h="370840">
                <a:tc rowSpan="3">
                  <a:txBody>
                    <a:bodyPr/>
                    <a:lstStyle/>
                    <a:p>
                      <a:pPr marL="0" marR="0" algn="ctr">
                        <a:lnSpc>
                          <a:spcPct val="115000"/>
                        </a:lnSpc>
                        <a:spcBef>
                          <a:spcPts val="0"/>
                        </a:spcBef>
                        <a:spcAft>
                          <a:spcPts val="0"/>
                        </a:spcAft>
                      </a:pPr>
                      <a:r>
                        <a:rPr lang="en-US" sz="1400">
                          <a:latin typeface="+mn-lt"/>
                          <a:ea typeface="Calibri"/>
                          <a:cs typeface="Times New Roman"/>
                        </a:rPr>
                        <a:t>Perceived behavioral control</a:t>
                      </a:r>
                    </a:p>
                  </a:txBody>
                  <a:tcPr marL="49899" marR="49899" marT="0" marB="0"/>
                </a:tc>
                <a:tc>
                  <a:txBody>
                    <a:bodyPr/>
                    <a:lstStyle/>
                    <a:p>
                      <a:pPr marL="0" marR="0" algn="ctr">
                        <a:lnSpc>
                          <a:spcPct val="115000"/>
                        </a:lnSpc>
                        <a:spcBef>
                          <a:spcPts val="0"/>
                        </a:spcBef>
                        <a:spcAft>
                          <a:spcPts val="0"/>
                        </a:spcAft>
                      </a:pPr>
                      <a:endParaRPr lang="en-US" sz="1400">
                        <a:latin typeface="+mn-lt"/>
                        <a:ea typeface="Calibri"/>
                        <a:cs typeface="Times New Roman"/>
                      </a:endParaRP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Overall measure of perceived control over the behavior</a:t>
                      </a:r>
                    </a:p>
                  </a:txBody>
                  <a:tcPr marL="49899" marR="49899" marT="0" marB="0"/>
                </a:tc>
                <a:extLst>
                  <a:ext uri="{0D108BD9-81ED-4DB2-BD59-A6C34878D82A}">
                    <a16:rowId xmlns:a16="http://schemas.microsoft.com/office/drawing/2014/main" val="2223873136"/>
                  </a:ext>
                </a:extLst>
              </a:tr>
              <a:tr h="370840">
                <a:tc vMerge="1">
                  <a:txBody>
                    <a:bodyPr/>
                    <a:lstStyle/>
                    <a:p>
                      <a:endParaRPr lang="en-US"/>
                    </a:p>
                  </a:txBody>
                  <a:tcPr/>
                </a:tc>
                <a:tc>
                  <a:txBody>
                    <a:bodyPr/>
                    <a:lstStyle/>
                    <a:p>
                      <a:pPr marL="0" marR="0" algn="ctr">
                        <a:lnSpc>
                          <a:spcPct val="115000"/>
                        </a:lnSpc>
                        <a:spcBef>
                          <a:spcPts val="0"/>
                        </a:spcBef>
                        <a:spcAft>
                          <a:spcPts val="0"/>
                        </a:spcAft>
                      </a:pPr>
                      <a:r>
                        <a:rPr lang="en-US" sz="1400">
                          <a:latin typeface="+mn-lt"/>
                          <a:ea typeface="Calibri"/>
                          <a:cs typeface="Times New Roman"/>
                        </a:rPr>
                        <a:t>Control Beliefs</a:t>
                      </a: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Perceived likelihood of occurrence of each facilitating or constraining condition</a:t>
                      </a:r>
                    </a:p>
                  </a:txBody>
                  <a:tcPr marL="49899" marR="49899" marT="0" marB="0"/>
                </a:tc>
                <a:extLst>
                  <a:ext uri="{0D108BD9-81ED-4DB2-BD59-A6C34878D82A}">
                    <a16:rowId xmlns:a16="http://schemas.microsoft.com/office/drawing/2014/main" val="2968264941"/>
                  </a:ext>
                </a:extLst>
              </a:tr>
              <a:tr h="370840">
                <a:tc vMerge="1">
                  <a:txBody>
                    <a:bodyPr/>
                    <a:lstStyle/>
                    <a:p>
                      <a:endParaRPr lang="en-US"/>
                    </a:p>
                  </a:txBody>
                  <a:tcPr/>
                </a:tc>
                <a:tc>
                  <a:txBody>
                    <a:bodyPr/>
                    <a:lstStyle/>
                    <a:p>
                      <a:pPr marL="0" marR="0" algn="ctr">
                        <a:lnSpc>
                          <a:spcPct val="115000"/>
                        </a:lnSpc>
                        <a:spcBef>
                          <a:spcPts val="0"/>
                        </a:spcBef>
                        <a:spcAft>
                          <a:spcPts val="0"/>
                        </a:spcAft>
                      </a:pPr>
                      <a:r>
                        <a:rPr lang="en-US" sz="1400">
                          <a:latin typeface="+mn-lt"/>
                          <a:ea typeface="Calibri"/>
                          <a:cs typeface="Times New Roman"/>
                        </a:rPr>
                        <a:t>Perceived Power</a:t>
                      </a: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Perceived effect of each condition in making behavioral performance difficult or easy</a:t>
                      </a:r>
                    </a:p>
                  </a:txBody>
                  <a:tcPr marL="49899" marR="49899" marT="0" marB="0"/>
                </a:tc>
                <a:extLst>
                  <a:ext uri="{0D108BD9-81ED-4DB2-BD59-A6C34878D82A}">
                    <a16:rowId xmlns:a16="http://schemas.microsoft.com/office/drawing/2014/main" val="410858266"/>
                  </a:ext>
                </a:extLst>
              </a:tr>
              <a:tr h="370840">
                <a:tc>
                  <a:txBody>
                    <a:bodyPr/>
                    <a:lstStyle/>
                    <a:p>
                      <a:pPr marL="0" marR="0" algn="ctr">
                        <a:lnSpc>
                          <a:spcPct val="115000"/>
                        </a:lnSpc>
                        <a:spcBef>
                          <a:spcPts val="0"/>
                        </a:spcBef>
                        <a:spcAft>
                          <a:spcPts val="0"/>
                        </a:spcAft>
                      </a:pPr>
                      <a:r>
                        <a:rPr lang="en-US" sz="1400">
                          <a:latin typeface="+mn-lt"/>
                          <a:ea typeface="Calibri"/>
                          <a:cs typeface="Times New Roman"/>
                        </a:rPr>
                        <a:t>Behavioral intention</a:t>
                      </a:r>
                    </a:p>
                  </a:txBody>
                  <a:tcPr marL="49899" marR="49899" marT="0" marB="0"/>
                </a:tc>
                <a:tc>
                  <a:txBody>
                    <a:bodyPr/>
                    <a:lstStyle/>
                    <a:p>
                      <a:pPr marL="0" marR="0" algn="ctr">
                        <a:lnSpc>
                          <a:spcPct val="115000"/>
                        </a:lnSpc>
                        <a:spcBef>
                          <a:spcPts val="0"/>
                        </a:spcBef>
                        <a:spcAft>
                          <a:spcPts val="0"/>
                        </a:spcAft>
                      </a:pPr>
                      <a:endParaRPr lang="en-US" sz="1400">
                        <a:latin typeface="+mn-lt"/>
                        <a:ea typeface="Calibri"/>
                        <a:cs typeface="Times New Roman"/>
                      </a:endParaRPr>
                    </a:p>
                  </a:txBody>
                  <a:tcPr marL="49899" marR="49899" marT="0" marB="0"/>
                </a:tc>
                <a:tc>
                  <a:txBody>
                    <a:bodyPr/>
                    <a:lstStyle/>
                    <a:p>
                      <a:pPr marL="0" marR="0" algn="ctr">
                        <a:lnSpc>
                          <a:spcPct val="115000"/>
                        </a:lnSpc>
                        <a:spcBef>
                          <a:spcPts val="0"/>
                        </a:spcBef>
                        <a:spcAft>
                          <a:spcPts val="0"/>
                        </a:spcAft>
                      </a:pPr>
                      <a:r>
                        <a:rPr lang="en-US" sz="1400" dirty="0">
                          <a:latin typeface="+mn-lt"/>
                          <a:ea typeface="Calibri"/>
                          <a:cs typeface="Times New Roman"/>
                        </a:rPr>
                        <a:t>Perceived likelihood of performing the behavior</a:t>
                      </a:r>
                    </a:p>
                  </a:txBody>
                  <a:tcPr marL="49899" marR="49899" marT="0" marB="0"/>
                </a:tc>
                <a:extLst>
                  <a:ext uri="{0D108BD9-81ED-4DB2-BD59-A6C34878D82A}">
                    <a16:rowId xmlns:a16="http://schemas.microsoft.com/office/drawing/2014/main" val="21892662"/>
                  </a:ext>
                </a:extLst>
              </a:tr>
            </a:tbl>
          </a:graphicData>
        </a:graphic>
      </p:graphicFrame>
    </p:spTree>
    <p:extLst>
      <p:ext uri="{BB962C8B-B14F-4D97-AF65-F5344CB8AC3E}">
        <p14:creationId xmlns:p14="http://schemas.microsoft.com/office/powerpoint/2010/main" val="1255096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4000"/>
            <a:ext cx="8280400" cy="1484489"/>
          </a:xfrm>
        </p:spPr>
        <p:txBody>
          <a:bodyPr/>
          <a:lstStyle/>
          <a:p>
            <a:pPr algn="ctr"/>
            <a:r>
              <a:rPr lang="en-US" sz="5400" b="1" dirty="0">
                <a:solidFill>
                  <a:schemeClr val="accent2"/>
                </a:solidFill>
              </a:rPr>
              <a:t>Social Support Theory</a:t>
            </a:r>
            <a:br>
              <a:rPr lang="en-US" sz="5400" b="1" dirty="0">
                <a:solidFill>
                  <a:schemeClr val="accent2"/>
                </a:solidFill>
              </a:rPr>
            </a:br>
            <a:r>
              <a:rPr lang="en-US" sz="5400" b="1" dirty="0">
                <a:solidFill>
                  <a:schemeClr val="accent2"/>
                </a:solidFill>
              </a:rPr>
              <a:t>Decisions as a Social Process</a:t>
            </a:r>
          </a:p>
        </p:txBody>
      </p:sp>
      <p:grpSp>
        <p:nvGrpSpPr>
          <p:cNvPr id="4" name="Group 3"/>
          <p:cNvGrpSpPr/>
          <p:nvPr/>
        </p:nvGrpSpPr>
        <p:grpSpPr>
          <a:xfrm>
            <a:off x="411163" y="1888848"/>
            <a:ext cx="8321674" cy="4253501"/>
            <a:chOff x="0" y="0"/>
            <a:chExt cx="8322068" cy="4253501"/>
          </a:xfrm>
        </p:grpSpPr>
        <p:cxnSp>
          <p:nvCxnSpPr>
            <p:cNvPr id="5" name="Straight Connector 4"/>
            <p:cNvCxnSpPr/>
            <p:nvPr/>
          </p:nvCxnSpPr>
          <p:spPr>
            <a:xfrm>
              <a:off x="6328881" y="441789"/>
              <a:ext cx="18389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0" y="0"/>
              <a:ext cx="8322068" cy="4253501"/>
              <a:chOff x="0" y="0"/>
              <a:chExt cx="8322068" cy="4253501"/>
            </a:xfrm>
          </p:grpSpPr>
          <p:cxnSp>
            <p:nvCxnSpPr>
              <p:cNvPr id="7" name="Straight Connector 6"/>
              <p:cNvCxnSpPr/>
              <p:nvPr/>
            </p:nvCxnSpPr>
            <p:spPr>
              <a:xfrm flipV="1">
                <a:off x="0" y="513708"/>
                <a:ext cx="0" cy="2835275"/>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grpSp>
            <p:nvGrpSpPr>
              <p:cNvPr id="8" name="Group 7"/>
              <p:cNvGrpSpPr/>
              <p:nvPr/>
            </p:nvGrpSpPr>
            <p:grpSpPr>
              <a:xfrm>
                <a:off x="0" y="0"/>
                <a:ext cx="8322068" cy="4253501"/>
                <a:chOff x="0" y="0"/>
                <a:chExt cx="8322068" cy="4253501"/>
              </a:xfrm>
            </p:grpSpPr>
            <p:cxnSp>
              <p:nvCxnSpPr>
                <p:cNvPr id="9" name="Straight Arrow Connector 8"/>
                <p:cNvCxnSpPr/>
                <p:nvPr/>
              </p:nvCxnSpPr>
              <p:spPr>
                <a:xfrm>
                  <a:off x="0" y="3349375"/>
                  <a:ext cx="3279775"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0" y="0"/>
                  <a:ext cx="8322068" cy="4253501"/>
                  <a:chOff x="0" y="0"/>
                  <a:chExt cx="8322068" cy="4253501"/>
                </a:xfrm>
              </p:grpSpPr>
              <p:sp>
                <p:nvSpPr>
                  <p:cNvPr id="11" name="Text Box 2"/>
                  <p:cNvSpPr txBox="1">
                    <a:spLocks noChangeArrowheads="1"/>
                  </p:cNvSpPr>
                  <p:nvPr/>
                </p:nvSpPr>
                <p:spPr bwMode="auto">
                  <a:xfrm>
                    <a:off x="308225" y="1982912"/>
                    <a:ext cx="2866490" cy="739739"/>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spAutoFit/>
                  </a:bodyPr>
                  <a:lstStyle/>
                  <a:p>
                    <a:pPr marL="0" marR="0">
                      <a:spcBef>
                        <a:spcPts val="0"/>
                      </a:spcBef>
                      <a:spcAft>
                        <a:spcPts val="0"/>
                      </a:spcAft>
                    </a:pPr>
                    <a:r>
                      <a:rPr lang="en-US" sz="1100" b="1">
                        <a:effectLst/>
                        <a:latin typeface="Arial"/>
                        <a:ea typeface="Calibri"/>
                      </a:rPr>
                      <a:t>Individual Coping Resources</a:t>
                    </a:r>
                    <a:endParaRPr lang="en-US" sz="1100">
                      <a:effectLst/>
                      <a:latin typeface="Arial"/>
                      <a:ea typeface="Calibri"/>
                    </a:endParaRPr>
                  </a:p>
                  <a:p>
                    <a:pPr marL="228600" marR="0">
                      <a:spcBef>
                        <a:spcPts val="0"/>
                      </a:spcBef>
                      <a:spcAft>
                        <a:spcPts val="0"/>
                      </a:spcAft>
                      <a:tabLst>
                        <a:tab pos="228600" algn="l"/>
                      </a:tabLst>
                    </a:pPr>
                    <a:r>
                      <a:rPr lang="en-US" sz="1100">
                        <a:effectLst/>
                        <a:latin typeface="Arial"/>
                        <a:ea typeface="Calibri"/>
                      </a:rPr>
                      <a:t>Problem solving abilities</a:t>
                    </a:r>
                  </a:p>
                  <a:p>
                    <a:pPr marL="228600" marR="0">
                      <a:spcBef>
                        <a:spcPts val="0"/>
                      </a:spcBef>
                      <a:spcAft>
                        <a:spcPts val="0"/>
                      </a:spcAft>
                      <a:tabLst>
                        <a:tab pos="228600" algn="l"/>
                      </a:tabLst>
                    </a:pPr>
                    <a:r>
                      <a:rPr lang="en-US" sz="1100">
                        <a:effectLst/>
                        <a:latin typeface="Arial"/>
                        <a:ea typeface="Calibri"/>
                      </a:rPr>
                      <a:t>Access to new contacts &amp; information</a:t>
                    </a:r>
                  </a:p>
                  <a:p>
                    <a:pPr marL="228600" marR="0">
                      <a:spcBef>
                        <a:spcPts val="0"/>
                      </a:spcBef>
                      <a:spcAft>
                        <a:spcPts val="0"/>
                      </a:spcAft>
                      <a:tabLst>
                        <a:tab pos="228600" algn="l"/>
                      </a:tabLst>
                    </a:pPr>
                    <a:r>
                      <a:rPr lang="en-US" sz="1100">
                        <a:effectLst/>
                        <a:latin typeface="Arial"/>
                        <a:ea typeface="Calibri"/>
                      </a:rPr>
                      <a:t>Perceived control</a:t>
                    </a:r>
                  </a:p>
                </p:txBody>
              </p:sp>
              <p:sp>
                <p:nvSpPr>
                  <p:cNvPr id="12" name="Text Box 2"/>
                  <p:cNvSpPr txBox="1">
                    <a:spLocks noChangeArrowheads="1"/>
                  </p:cNvSpPr>
                  <p:nvPr/>
                </p:nvSpPr>
                <p:spPr bwMode="auto">
                  <a:xfrm>
                    <a:off x="5013552" y="1982786"/>
                    <a:ext cx="2866389" cy="582929"/>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spAutoFit/>
                  </a:bodyPr>
                  <a:lstStyle/>
                  <a:p>
                    <a:pPr marL="0" marR="0">
                      <a:spcBef>
                        <a:spcPts val="0"/>
                      </a:spcBef>
                      <a:spcAft>
                        <a:spcPts val="0"/>
                      </a:spcAft>
                    </a:pPr>
                    <a:r>
                      <a:rPr lang="en-US" sz="1100" b="1" dirty="0">
                        <a:effectLst/>
                        <a:latin typeface="Arial"/>
                        <a:ea typeface="Calibri"/>
                      </a:rPr>
                      <a:t>Community Resources</a:t>
                    </a:r>
                    <a:endParaRPr lang="en-US" sz="1100" dirty="0">
                      <a:effectLst/>
                      <a:latin typeface="Arial"/>
                      <a:ea typeface="Calibri"/>
                    </a:endParaRPr>
                  </a:p>
                  <a:p>
                    <a:pPr marL="228600" marR="0">
                      <a:spcBef>
                        <a:spcPts val="0"/>
                      </a:spcBef>
                      <a:spcAft>
                        <a:spcPts val="0"/>
                      </a:spcAft>
                      <a:tabLst>
                        <a:tab pos="228600" algn="l"/>
                      </a:tabLst>
                    </a:pPr>
                    <a:r>
                      <a:rPr lang="en-US" sz="1100" dirty="0">
                        <a:effectLst/>
                        <a:latin typeface="Arial"/>
                        <a:ea typeface="Calibri"/>
                      </a:rPr>
                      <a:t>Community-based organizations</a:t>
                    </a:r>
                  </a:p>
                  <a:p>
                    <a:pPr marL="228600" marR="0">
                      <a:spcBef>
                        <a:spcPts val="0"/>
                      </a:spcBef>
                      <a:spcAft>
                        <a:spcPts val="0"/>
                      </a:spcAft>
                      <a:tabLst>
                        <a:tab pos="228600" algn="l"/>
                      </a:tabLst>
                    </a:pPr>
                    <a:r>
                      <a:rPr lang="en-US" sz="1100" dirty="0">
                        <a:effectLst/>
                        <a:latin typeface="Arial"/>
                        <a:ea typeface="Calibri"/>
                      </a:rPr>
                      <a:t>Community-based expertise</a:t>
                    </a:r>
                  </a:p>
                </p:txBody>
              </p:sp>
              <p:sp>
                <p:nvSpPr>
                  <p:cNvPr id="13" name="Text Box 2"/>
                  <p:cNvSpPr txBox="1">
                    <a:spLocks noChangeArrowheads="1"/>
                  </p:cNvSpPr>
                  <p:nvPr/>
                </p:nvSpPr>
                <p:spPr bwMode="auto">
                  <a:xfrm>
                    <a:off x="6431623" y="3503487"/>
                    <a:ext cx="1890445" cy="750014"/>
                  </a:xfrm>
                  <a:prstGeom prst="rect">
                    <a:avLst/>
                  </a:prstGeom>
                  <a:solidFill>
                    <a:srgbClr val="FFFFFF"/>
                  </a:solidFill>
                  <a:ln w="19050">
                    <a:solidFill>
                      <a:schemeClr val="tx1"/>
                    </a:solidFill>
                    <a:miter lim="800000"/>
                    <a:headEnd/>
                    <a:tailEnd/>
                  </a:ln>
                </p:spPr>
                <p:txBody>
                  <a:bodyPr rot="0" vert="horz" wrap="square" lIns="91440" tIns="45720" rIns="91440" bIns="45720" anchor="t" anchorCtr="0" upright="1">
                    <a:spAutoFit/>
                  </a:bodyPr>
                  <a:lstStyle/>
                  <a:p>
                    <a:pPr marL="0" marR="0">
                      <a:spcBef>
                        <a:spcPts val="0"/>
                      </a:spcBef>
                      <a:spcAft>
                        <a:spcPts val="0"/>
                      </a:spcAft>
                    </a:pPr>
                    <a:r>
                      <a:rPr lang="en-US" sz="1100" b="1">
                        <a:effectLst/>
                        <a:latin typeface="Arial"/>
                        <a:ea typeface="Calibri"/>
                      </a:rPr>
                      <a:t>Behavioral Outcomes</a:t>
                    </a:r>
                    <a:endParaRPr lang="en-US" sz="1100">
                      <a:effectLst/>
                      <a:latin typeface="Arial"/>
                      <a:ea typeface="Calibri"/>
                    </a:endParaRPr>
                  </a:p>
                  <a:p>
                    <a:pPr marL="228600" marR="0">
                      <a:spcBef>
                        <a:spcPts val="0"/>
                      </a:spcBef>
                      <a:spcAft>
                        <a:spcPts val="0"/>
                      </a:spcAft>
                      <a:tabLst>
                        <a:tab pos="228600" algn="l"/>
                      </a:tabLst>
                    </a:pPr>
                    <a:r>
                      <a:rPr lang="en-US" sz="1100">
                        <a:effectLst/>
                        <a:latin typeface="Arial"/>
                        <a:ea typeface="Calibri"/>
                      </a:rPr>
                      <a:t>Behavioral assessment</a:t>
                    </a:r>
                  </a:p>
                  <a:p>
                    <a:pPr marL="228600" marR="0">
                      <a:spcBef>
                        <a:spcPts val="0"/>
                      </a:spcBef>
                      <a:spcAft>
                        <a:spcPts val="0"/>
                      </a:spcAft>
                      <a:tabLst>
                        <a:tab pos="228600" algn="l"/>
                      </a:tabLst>
                    </a:pPr>
                    <a:r>
                      <a:rPr lang="en-US" sz="1100">
                        <a:effectLst/>
                        <a:latin typeface="Arial"/>
                        <a:ea typeface="Calibri"/>
                      </a:rPr>
                      <a:t>Preventive behaviors</a:t>
                    </a:r>
                  </a:p>
                  <a:p>
                    <a:pPr marL="228600" marR="0">
                      <a:spcBef>
                        <a:spcPts val="0"/>
                      </a:spcBef>
                      <a:spcAft>
                        <a:spcPts val="0"/>
                      </a:spcAft>
                      <a:tabLst>
                        <a:tab pos="228600" algn="l"/>
                      </a:tabLst>
                    </a:pPr>
                    <a:r>
                      <a:rPr lang="en-US" sz="1100">
                        <a:effectLst/>
                        <a:latin typeface="Arial"/>
                        <a:ea typeface="Calibri"/>
                      </a:rPr>
                      <a:t>Response behaviors</a:t>
                    </a:r>
                  </a:p>
                </p:txBody>
              </p:sp>
              <p:sp>
                <p:nvSpPr>
                  <p:cNvPr id="14" name="Text Box 2"/>
                  <p:cNvSpPr txBox="1">
                    <a:spLocks noChangeArrowheads="1"/>
                  </p:cNvSpPr>
                  <p:nvPr/>
                </p:nvSpPr>
                <p:spPr bwMode="auto">
                  <a:xfrm>
                    <a:off x="3277301" y="3174512"/>
                    <a:ext cx="1643379" cy="261619"/>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spAutoFit/>
                  </a:bodyPr>
                  <a:lstStyle/>
                  <a:p>
                    <a:pPr marL="0" marR="0">
                      <a:spcBef>
                        <a:spcPts val="0"/>
                      </a:spcBef>
                      <a:spcAft>
                        <a:spcPts val="0"/>
                      </a:spcAft>
                      <a:tabLst>
                        <a:tab pos="228600" algn="l"/>
                      </a:tabLst>
                    </a:pPr>
                    <a:r>
                      <a:rPr lang="en-US" sz="1100" b="1">
                        <a:effectLst/>
                        <a:latin typeface="Arial"/>
                        <a:ea typeface="Calibri"/>
                      </a:rPr>
                      <a:t>Coping &amp; Well-Being</a:t>
                    </a:r>
                    <a:endParaRPr lang="en-US" sz="1100">
                      <a:effectLst/>
                      <a:latin typeface="Arial"/>
                      <a:ea typeface="Calibri"/>
                    </a:endParaRPr>
                  </a:p>
                </p:txBody>
              </p:sp>
              <p:sp>
                <p:nvSpPr>
                  <p:cNvPr id="15" name="Text Box 2"/>
                  <p:cNvSpPr txBox="1">
                    <a:spLocks noChangeArrowheads="1"/>
                  </p:cNvSpPr>
                  <p:nvPr/>
                </p:nvSpPr>
                <p:spPr bwMode="auto">
                  <a:xfrm>
                    <a:off x="3636880" y="1510205"/>
                    <a:ext cx="934719" cy="261619"/>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spAutoFit/>
                  </a:bodyPr>
                  <a:lstStyle/>
                  <a:p>
                    <a:pPr marL="0" marR="0">
                      <a:spcBef>
                        <a:spcPts val="0"/>
                      </a:spcBef>
                      <a:spcAft>
                        <a:spcPts val="0"/>
                      </a:spcAft>
                    </a:pPr>
                    <a:r>
                      <a:rPr lang="en-US" sz="1100" b="1">
                        <a:effectLst/>
                        <a:latin typeface="Arial"/>
                        <a:ea typeface="Calibri"/>
                      </a:rPr>
                      <a:t>Stressors</a:t>
                    </a:r>
                    <a:endParaRPr lang="en-US" sz="1100">
                      <a:effectLst/>
                      <a:latin typeface="Arial"/>
                      <a:ea typeface="Calibri"/>
                    </a:endParaRPr>
                  </a:p>
                </p:txBody>
              </p:sp>
              <p:cxnSp>
                <p:nvCxnSpPr>
                  <p:cNvPr id="16" name="Straight Arrow Connector 15"/>
                  <p:cNvCxnSpPr/>
                  <p:nvPr/>
                </p:nvCxnSpPr>
                <p:spPr>
                  <a:xfrm flipV="1">
                    <a:off x="986319" y="1253447"/>
                    <a:ext cx="1016635" cy="729615"/>
                  </a:xfrm>
                  <a:prstGeom prst="straightConnector1">
                    <a:avLst/>
                  </a:prstGeom>
                  <a:ln w="19050">
                    <a:solidFill>
                      <a:schemeClr val="bg1"/>
                    </a:solidFill>
                    <a:headEnd type="arrow"/>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5845996" y="1253447"/>
                    <a:ext cx="1191260" cy="728980"/>
                  </a:xfrm>
                  <a:prstGeom prst="straightConnector1">
                    <a:avLst/>
                  </a:prstGeom>
                  <a:ln w="190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167955" y="441789"/>
                    <a:ext cx="0" cy="306133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3277456" y="1253447"/>
                    <a:ext cx="767080" cy="25717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4048018" y="1253447"/>
                    <a:ext cx="728980" cy="25654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239767" y="2732926"/>
                    <a:ext cx="1038860" cy="530860"/>
                  </a:xfrm>
                  <a:prstGeom prst="straightConnector1">
                    <a:avLst/>
                  </a:prstGeom>
                  <a:ln w="190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921322" y="2568539"/>
                    <a:ext cx="925160" cy="698579"/>
                  </a:xfrm>
                  <a:prstGeom prst="straightConnector1">
                    <a:avLst/>
                  </a:prstGeom>
                  <a:ln w="190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921322" y="3359649"/>
                    <a:ext cx="1510301" cy="595901"/>
                  </a:xfrm>
                  <a:prstGeom prst="straightConnector1">
                    <a:avLst/>
                  </a:prstGeom>
                  <a:ln w="190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119937" y="1756881"/>
                    <a:ext cx="10274" cy="1409379"/>
                  </a:xfrm>
                  <a:prstGeom prst="straightConnector1">
                    <a:avLst/>
                  </a:prstGeom>
                  <a:ln w="190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0" y="513708"/>
                    <a:ext cx="1356189" cy="0"/>
                  </a:xfrm>
                  <a:prstGeom prst="straightConnector1">
                    <a:avLst/>
                  </a:prstGeom>
                  <a:ln w="19050">
                    <a:solidFill>
                      <a:schemeClr val="bg1"/>
                    </a:solidFill>
                    <a:tailEnd type="arrow"/>
                  </a:ln>
                </p:spPr>
                <p:style>
                  <a:lnRef idx="1">
                    <a:schemeClr val="dk1"/>
                  </a:lnRef>
                  <a:fillRef idx="0">
                    <a:schemeClr val="dk1"/>
                  </a:fillRef>
                  <a:effectRef idx="0">
                    <a:schemeClr val="dk1"/>
                  </a:effectRef>
                  <a:fontRef idx="minor">
                    <a:schemeClr val="tx1"/>
                  </a:fontRef>
                </p:style>
              </p:cxnSp>
              <p:grpSp>
                <p:nvGrpSpPr>
                  <p:cNvPr id="26" name="Group 25"/>
                  <p:cNvGrpSpPr/>
                  <p:nvPr/>
                </p:nvGrpSpPr>
                <p:grpSpPr>
                  <a:xfrm>
                    <a:off x="1356189" y="0"/>
                    <a:ext cx="4972685" cy="1252855"/>
                    <a:chOff x="0" y="0"/>
                    <a:chExt cx="4972685" cy="1252855"/>
                  </a:xfrm>
                </p:grpSpPr>
                <p:sp>
                  <p:nvSpPr>
                    <p:cNvPr id="27" name="Text Box 2"/>
                    <p:cNvSpPr txBox="1">
                      <a:spLocks noChangeArrowheads="1"/>
                    </p:cNvSpPr>
                    <p:nvPr/>
                  </p:nvSpPr>
                  <p:spPr bwMode="auto">
                    <a:xfrm>
                      <a:off x="3215811" y="174660"/>
                      <a:ext cx="1643865" cy="904126"/>
                    </a:xfrm>
                    <a:prstGeom prst="rect">
                      <a:avLst/>
                    </a:prstGeom>
                    <a:solidFill>
                      <a:srgbClr val="FFFFFF"/>
                    </a:solidFill>
                    <a:ln w="19050">
                      <a:solidFill>
                        <a:schemeClr val="tx1"/>
                      </a:solidFill>
                      <a:miter lim="800000"/>
                      <a:headEnd/>
                      <a:tailEnd/>
                    </a:ln>
                  </p:spPr>
                  <p:txBody>
                    <a:bodyPr rot="0" vert="horz" wrap="square" lIns="91440" tIns="45720" rIns="91440" bIns="45720" anchor="t" anchorCtr="0" upright="1">
                      <a:spAutoFit/>
                    </a:bodyPr>
                    <a:lstStyle/>
                    <a:p>
                      <a:pPr marL="0" marR="0">
                        <a:spcBef>
                          <a:spcPts val="0"/>
                        </a:spcBef>
                        <a:spcAft>
                          <a:spcPts val="0"/>
                        </a:spcAft>
                        <a:tabLst>
                          <a:tab pos="228600" algn="l"/>
                        </a:tabLst>
                      </a:pPr>
                      <a:r>
                        <a:rPr lang="en-US" sz="1100" b="1" dirty="0">
                          <a:effectLst/>
                          <a:latin typeface="Arial"/>
                          <a:ea typeface="Calibri"/>
                        </a:rPr>
                        <a:t>Social Support</a:t>
                      </a:r>
                      <a:endParaRPr lang="en-US" sz="1100" dirty="0">
                        <a:effectLst/>
                        <a:latin typeface="Arial"/>
                        <a:ea typeface="Calibri"/>
                      </a:endParaRPr>
                    </a:p>
                    <a:p>
                      <a:pPr marL="228600" marR="0">
                        <a:spcBef>
                          <a:spcPts val="0"/>
                        </a:spcBef>
                        <a:spcAft>
                          <a:spcPts val="0"/>
                        </a:spcAft>
                        <a:tabLst>
                          <a:tab pos="228600" algn="l"/>
                        </a:tabLst>
                      </a:pPr>
                      <a:r>
                        <a:rPr lang="en-US" sz="1100" dirty="0">
                          <a:effectLst/>
                          <a:latin typeface="Arial"/>
                          <a:ea typeface="Calibri"/>
                        </a:rPr>
                        <a:t>Emotional</a:t>
                      </a:r>
                    </a:p>
                    <a:p>
                      <a:pPr marL="228600" marR="0">
                        <a:spcBef>
                          <a:spcPts val="0"/>
                        </a:spcBef>
                        <a:spcAft>
                          <a:spcPts val="0"/>
                        </a:spcAft>
                        <a:tabLst>
                          <a:tab pos="228600" algn="l"/>
                        </a:tabLst>
                      </a:pPr>
                      <a:r>
                        <a:rPr lang="en-US" sz="1100" dirty="0">
                          <a:effectLst/>
                          <a:latin typeface="Arial"/>
                          <a:ea typeface="Calibri"/>
                        </a:rPr>
                        <a:t>Instrumental</a:t>
                      </a:r>
                    </a:p>
                    <a:p>
                      <a:pPr marL="228600" marR="0">
                        <a:spcBef>
                          <a:spcPts val="0"/>
                        </a:spcBef>
                        <a:spcAft>
                          <a:spcPts val="0"/>
                        </a:spcAft>
                        <a:tabLst>
                          <a:tab pos="228600" algn="l"/>
                        </a:tabLst>
                      </a:pPr>
                      <a:r>
                        <a:rPr lang="en-US" sz="1100" dirty="0">
                          <a:effectLst/>
                          <a:latin typeface="Arial"/>
                          <a:ea typeface="Calibri"/>
                        </a:rPr>
                        <a:t>Informational</a:t>
                      </a:r>
                    </a:p>
                    <a:p>
                      <a:pPr marL="228600" marR="0">
                        <a:spcBef>
                          <a:spcPts val="0"/>
                        </a:spcBef>
                        <a:spcAft>
                          <a:spcPts val="0"/>
                        </a:spcAft>
                        <a:tabLst>
                          <a:tab pos="228600" algn="l"/>
                        </a:tabLst>
                      </a:pPr>
                      <a:r>
                        <a:rPr lang="en-US" sz="1100" dirty="0">
                          <a:effectLst/>
                          <a:latin typeface="Arial"/>
                          <a:ea typeface="Calibri"/>
                        </a:rPr>
                        <a:t>Appraisal</a:t>
                      </a:r>
                    </a:p>
                  </p:txBody>
                </p:sp>
                <p:sp>
                  <p:nvSpPr>
                    <p:cNvPr id="28" name="Text Box 2"/>
                    <p:cNvSpPr txBox="1">
                      <a:spLocks noChangeArrowheads="1"/>
                    </p:cNvSpPr>
                    <p:nvPr/>
                  </p:nvSpPr>
                  <p:spPr bwMode="auto">
                    <a:xfrm>
                      <a:off x="205483" y="174660"/>
                      <a:ext cx="1993187" cy="904126"/>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spAutoFit/>
                    </a:bodyPr>
                    <a:lstStyle/>
                    <a:p>
                      <a:pPr marL="0" marR="0">
                        <a:spcBef>
                          <a:spcPts val="0"/>
                        </a:spcBef>
                        <a:spcAft>
                          <a:spcPts val="0"/>
                        </a:spcAft>
                        <a:tabLst>
                          <a:tab pos="228600" algn="l"/>
                        </a:tabLst>
                      </a:pPr>
                      <a:r>
                        <a:rPr lang="en-US" sz="1100" b="1">
                          <a:effectLst/>
                          <a:latin typeface="Arial"/>
                          <a:ea typeface="Calibri"/>
                        </a:rPr>
                        <a:t>Social Networks</a:t>
                      </a:r>
                      <a:endParaRPr lang="en-US" sz="1100">
                        <a:effectLst/>
                        <a:latin typeface="Arial"/>
                        <a:ea typeface="Calibri"/>
                      </a:endParaRPr>
                    </a:p>
                    <a:p>
                      <a:pPr marL="228600" marR="0">
                        <a:spcBef>
                          <a:spcPts val="0"/>
                        </a:spcBef>
                        <a:spcAft>
                          <a:spcPts val="0"/>
                        </a:spcAft>
                        <a:tabLst>
                          <a:tab pos="228600" algn="l"/>
                        </a:tabLst>
                      </a:pPr>
                      <a:r>
                        <a:rPr lang="en-US" sz="1100">
                          <a:effectLst/>
                          <a:latin typeface="Arial"/>
                          <a:ea typeface="Calibri"/>
                        </a:rPr>
                        <a:t>Density</a:t>
                      </a:r>
                    </a:p>
                    <a:p>
                      <a:pPr marL="228600" marR="0">
                        <a:spcBef>
                          <a:spcPts val="0"/>
                        </a:spcBef>
                        <a:spcAft>
                          <a:spcPts val="0"/>
                        </a:spcAft>
                        <a:tabLst>
                          <a:tab pos="228600" algn="l"/>
                        </a:tabLst>
                      </a:pPr>
                      <a:r>
                        <a:rPr lang="en-US" sz="1100">
                          <a:effectLst/>
                          <a:latin typeface="Arial"/>
                          <a:ea typeface="Calibri"/>
                        </a:rPr>
                        <a:t>Homogeneity</a:t>
                      </a:r>
                    </a:p>
                    <a:p>
                      <a:pPr marL="228600" marR="0">
                        <a:spcBef>
                          <a:spcPts val="0"/>
                        </a:spcBef>
                        <a:spcAft>
                          <a:spcPts val="0"/>
                        </a:spcAft>
                        <a:tabLst>
                          <a:tab pos="228600" algn="l"/>
                        </a:tabLst>
                      </a:pPr>
                      <a:r>
                        <a:rPr lang="en-US" sz="1100">
                          <a:effectLst/>
                          <a:latin typeface="Arial"/>
                          <a:ea typeface="Calibri"/>
                        </a:rPr>
                        <a:t>Geographic Dispersion</a:t>
                      </a:r>
                    </a:p>
                    <a:p>
                      <a:pPr marL="228600" marR="0">
                        <a:spcBef>
                          <a:spcPts val="0"/>
                        </a:spcBef>
                        <a:spcAft>
                          <a:spcPts val="0"/>
                        </a:spcAft>
                        <a:tabLst>
                          <a:tab pos="228600" algn="l"/>
                        </a:tabLst>
                      </a:pPr>
                      <a:r>
                        <a:rPr lang="en-US" sz="1100">
                          <a:effectLst/>
                          <a:latin typeface="Arial"/>
                          <a:ea typeface="Calibri"/>
                        </a:rPr>
                        <a:t>Directionality</a:t>
                      </a:r>
                    </a:p>
                  </p:txBody>
                </p:sp>
                <p:cxnSp>
                  <p:nvCxnSpPr>
                    <p:cNvPr id="29" name="Straight Arrow Connector 28"/>
                    <p:cNvCxnSpPr/>
                    <p:nvPr/>
                  </p:nvCxnSpPr>
                  <p:spPr>
                    <a:xfrm>
                      <a:off x="2198670" y="616449"/>
                      <a:ext cx="1017470" cy="0"/>
                    </a:xfrm>
                    <a:prstGeom prst="straightConnector1">
                      <a:avLst/>
                    </a:prstGeom>
                    <a:ln w="1905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0"/>
                      <a:ext cx="4972685" cy="1252855"/>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grpSp>
      </p:grpSp>
    </p:spTree>
    <p:extLst>
      <p:ext uri="{BB962C8B-B14F-4D97-AF65-F5344CB8AC3E}">
        <p14:creationId xmlns:p14="http://schemas.microsoft.com/office/powerpoint/2010/main" val="67404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4000"/>
            <a:ext cx="8280400" cy="1484489"/>
          </a:xfrm>
        </p:spPr>
        <p:txBody>
          <a:bodyPr/>
          <a:lstStyle/>
          <a:p>
            <a:pPr algn="ctr"/>
            <a:r>
              <a:rPr lang="en-US" sz="5400" b="1" dirty="0">
                <a:solidFill>
                  <a:schemeClr val="accent2"/>
                </a:solidFill>
              </a:rPr>
              <a:t>Social Support Theory</a:t>
            </a:r>
            <a:br>
              <a:rPr lang="en-US" sz="5400" b="1" dirty="0">
                <a:solidFill>
                  <a:schemeClr val="accent2"/>
                </a:solidFill>
              </a:rPr>
            </a:br>
            <a:r>
              <a:rPr lang="en-US" sz="5400" b="1" dirty="0">
                <a:solidFill>
                  <a:schemeClr val="accent2"/>
                </a:solidFill>
              </a:rPr>
              <a:t>Decisions as a Social Process</a:t>
            </a:r>
          </a:p>
        </p:txBody>
      </p:sp>
      <p:graphicFrame>
        <p:nvGraphicFramePr>
          <p:cNvPr id="2" name="Table 1"/>
          <p:cNvGraphicFramePr>
            <a:graphicFrameLocks noGrp="1"/>
          </p:cNvGraphicFramePr>
          <p:nvPr>
            <p:extLst>
              <p:ext uri="{D42A27DB-BD31-4B8C-83A1-F6EECF244321}">
                <p14:modId xmlns:p14="http://schemas.microsoft.com/office/powerpoint/2010/main" val="2092353358"/>
              </p:ext>
            </p:extLst>
          </p:nvPr>
        </p:nvGraphicFramePr>
        <p:xfrm>
          <a:off x="361244" y="1825625"/>
          <a:ext cx="8424249" cy="4756611"/>
        </p:xfrm>
        <a:graphic>
          <a:graphicData uri="http://schemas.openxmlformats.org/drawingml/2006/table">
            <a:tbl>
              <a:tblPr firstRow="1" bandRow="1">
                <a:tableStyleId>{5C22544A-7EE6-4342-B048-85BDC9FD1C3A}</a:tableStyleId>
              </a:tblPr>
              <a:tblGrid>
                <a:gridCol w="1375984">
                  <a:extLst>
                    <a:ext uri="{9D8B030D-6E8A-4147-A177-3AD203B41FA5}">
                      <a16:colId xmlns:a16="http://schemas.microsoft.com/office/drawing/2014/main" val="547992340"/>
                    </a:ext>
                  </a:extLst>
                </a:gridCol>
                <a:gridCol w="2043993">
                  <a:extLst>
                    <a:ext uri="{9D8B030D-6E8A-4147-A177-3AD203B41FA5}">
                      <a16:colId xmlns:a16="http://schemas.microsoft.com/office/drawing/2014/main" val="1976693560"/>
                    </a:ext>
                  </a:extLst>
                </a:gridCol>
                <a:gridCol w="5004272">
                  <a:extLst>
                    <a:ext uri="{9D8B030D-6E8A-4147-A177-3AD203B41FA5}">
                      <a16:colId xmlns:a16="http://schemas.microsoft.com/office/drawing/2014/main" val="2450484020"/>
                    </a:ext>
                  </a:extLst>
                </a:gridCol>
              </a:tblGrid>
              <a:tr h="499283">
                <a:tc>
                  <a:txBody>
                    <a:bodyPr/>
                    <a:lstStyle/>
                    <a:p>
                      <a:pPr algn="l"/>
                      <a:r>
                        <a:rPr lang="en-US" sz="1600" b="1" dirty="0">
                          <a:solidFill>
                            <a:schemeClr val="tx1"/>
                          </a:solidFill>
                        </a:rPr>
                        <a:t>Summative </a:t>
                      </a:r>
                      <a:r>
                        <a:rPr lang="en-US" sz="1600" b="1" baseline="0" dirty="0">
                          <a:solidFill>
                            <a:schemeClr val="tx1"/>
                          </a:solidFill>
                        </a:rPr>
                        <a:t>Construct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600" dirty="0">
                          <a:solidFill>
                            <a:schemeClr val="tx1"/>
                          </a:solidFill>
                        </a:rPr>
                        <a:t>Primary </a:t>
                      </a:r>
                      <a:r>
                        <a:rPr lang="en-US" sz="1600" baseline="0" dirty="0">
                          <a:solidFill>
                            <a:schemeClr val="tx1"/>
                          </a:solidFill>
                        </a:rPr>
                        <a:t>Construct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600" dirty="0">
                          <a:solidFill>
                            <a:schemeClr val="tx1"/>
                          </a:solidFill>
                        </a:rPr>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083751"/>
                  </a:ext>
                </a:extLst>
              </a:tr>
              <a:tr h="299570">
                <a:tc rowSpan="4">
                  <a:txBody>
                    <a:bodyPr/>
                    <a:lstStyle/>
                    <a:p>
                      <a:pPr algn="l"/>
                      <a:r>
                        <a:rPr lang="en-US" sz="1200" dirty="0"/>
                        <a:t>Social</a:t>
                      </a:r>
                      <a:r>
                        <a:rPr lang="en-US" sz="1200" baseline="0" dirty="0"/>
                        <a:t> Network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Density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a:t>Extent to which network members know and interact with each 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681391"/>
                  </a:ext>
                </a:extLst>
              </a:tr>
              <a:tr h="344966">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dirty="0"/>
                        <a:t>Homogeneity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a:t>Extent to which network members are demographically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1738634"/>
                  </a:ext>
                </a:extLst>
              </a:tr>
              <a:tr h="299570">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dirty="0"/>
                        <a:t>Dispersion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a:t>Extent to which network members live in close proximity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82869824"/>
                  </a:ext>
                </a:extLst>
              </a:tr>
              <a:tr h="312696">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a:t>Directionality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Extent to which members of the network share equal power and influence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98113813"/>
                  </a:ext>
                </a:extLst>
              </a:tr>
              <a:tr h="299570">
                <a:tc rowSpan="4">
                  <a:txBody>
                    <a:bodyPr/>
                    <a:lstStyle/>
                    <a:p>
                      <a:pPr algn="l"/>
                      <a:r>
                        <a:rPr lang="en-US" sz="1200" dirty="0"/>
                        <a:t>Social Support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a:t>Emotional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Expressions of empathy, love, trust and caring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24443007"/>
                  </a:ext>
                </a:extLst>
              </a:tr>
              <a:tr h="314572">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dirty="0"/>
                        <a:t>Instrumental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Tangible</a:t>
                      </a:r>
                      <a:r>
                        <a:rPr lang="en-US" sz="1200" baseline="0" dirty="0"/>
                        <a:t> aid and service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44284735"/>
                  </a:ext>
                </a:extLst>
              </a:tr>
              <a:tr h="309415">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a:t>Informational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Advice, suggestions and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12080485"/>
                  </a:ext>
                </a:extLst>
              </a:tr>
              <a:tr h="299570">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a:t>Appraisal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Information that is useful for self-evaluation</a:t>
                      </a:r>
                      <a:r>
                        <a:rPr lang="en-US" sz="1200" baseline="0" dirty="0"/>
                        <a:t> and regulation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2205145"/>
                  </a:ext>
                </a:extLst>
              </a:tr>
              <a:tr h="499283">
                <a:tc rowSpan="3">
                  <a:txBody>
                    <a:bodyPr/>
                    <a:lstStyle/>
                    <a:p>
                      <a:pPr algn="l"/>
                      <a:r>
                        <a:rPr lang="en-US" sz="1200"/>
                        <a:t>Individual Coping Resources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a:t>Problem-solving 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Degree to which an individual can</a:t>
                      </a:r>
                      <a:r>
                        <a:rPr lang="en-US" sz="1200" baseline="0" dirty="0"/>
                        <a:t> use resources to solve problems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57164786"/>
                  </a:ext>
                </a:extLst>
              </a:tr>
              <a:tr h="698996">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a:t>Access to new contacts &amp;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1200" dirty="0"/>
                        <a:t>Degree</a:t>
                      </a:r>
                      <a:r>
                        <a:rPr lang="en-US" sz="1200" baseline="0" dirty="0"/>
                        <a:t> to which an individual can acquire new problem-solving information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4022623"/>
                  </a:ext>
                </a:extLst>
              </a:tr>
              <a:tr h="499283">
                <a:tc vMerge="1">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200" dirty="0"/>
                        <a:t>Perceived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ea typeface="Calibri"/>
                          <a:cs typeface="Times New Roman"/>
                        </a:rPr>
                        <a:t>Overall measure of perceived control over the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2237787"/>
                  </a:ext>
                </a:extLst>
              </a:tr>
            </a:tbl>
          </a:graphicData>
        </a:graphic>
      </p:graphicFrame>
    </p:spTree>
    <p:extLst>
      <p:ext uri="{BB962C8B-B14F-4D97-AF65-F5344CB8AC3E}">
        <p14:creationId xmlns:p14="http://schemas.microsoft.com/office/powerpoint/2010/main" val="928367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1"/>
            <a:ext cx="8280400" cy="965200"/>
          </a:xfrm>
        </p:spPr>
        <p:txBody>
          <a:bodyPr/>
          <a:lstStyle/>
          <a:p>
            <a:pPr algn="ctr"/>
            <a:r>
              <a:rPr lang="en-US" sz="5400" b="1" dirty="0">
                <a:solidFill>
                  <a:schemeClr val="accent2"/>
                </a:solidFill>
              </a:rPr>
              <a:t>Socio-Ecological Theory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42222568"/>
              </p:ext>
            </p:extLst>
          </p:nvPr>
        </p:nvGraphicFramePr>
        <p:xfrm>
          <a:off x="372533" y="1422401"/>
          <a:ext cx="8365067" cy="5079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352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14311"/>
            <a:ext cx="8280400" cy="4888089"/>
          </a:xfrm>
        </p:spPr>
        <p:txBody>
          <a:bodyPr/>
          <a:lstStyle/>
          <a:p>
            <a:pPr marL="457200" indent="-457200">
              <a:buFont typeface="Arial" panose="020B0604020202020204" pitchFamily="34" charset="0"/>
              <a:buChar char="•"/>
            </a:pPr>
            <a:r>
              <a:rPr lang="en-US" sz="3200" dirty="0"/>
              <a:t>Keep land in agriculture and foster agriculturally based economic development</a:t>
            </a:r>
          </a:p>
          <a:p>
            <a:pPr marL="457200" indent="-457200">
              <a:buFont typeface="Arial" panose="020B0604020202020204" pitchFamily="34" charset="0"/>
              <a:buChar char="•"/>
            </a:pPr>
            <a:r>
              <a:rPr lang="en-US" sz="3200" dirty="0"/>
              <a:t>Improve access to healthy &amp; affordable food</a:t>
            </a:r>
          </a:p>
          <a:p>
            <a:pPr marL="457200" indent="-457200">
              <a:buFont typeface="Arial" panose="020B0604020202020204" pitchFamily="34" charset="0"/>
              <a:buChar char="•"/>
            </a:pPr>
            <a:r>
              <a:rPr lang="en-US" sz="3200" dirty="0"/>
              <a:t>Improve the health of the population</a:t>
            </a:r>
          </a:p>
          <a:p>
            <a:pPr marL="457200" indent="-457200">
              <a:buFont typeface="Arial" panose="020B0604020202020204" pitchFamily="34" charset="0"/>
              <a:buChar char="•"/>
            </a:pPr>
            <a:r>
              <a:rPr lang="en-US" sz="3200" dirty="0"/>
              <a:t>Engage youth with food systems</a:t>
            </a:r>
          </a:p>
          <a:p>
            <a:pPr marL="457200" indent="-457200">
              <a:buFont typeface="Arial" panose="020B0604020202020204" pitchFamily="34" charset="0"/>
              <a:buChar char="•"/>
            </a:pPr>
            <a:r>
              <a:rPr lang="en-US" sz="3200" dirty="0"/>
              <a:t>Create a “food system friendly” policy and regulatory involvement</a:t>
            </a:r>
          </a:p>
          <a:p>
            <a:pPr marL="457200" indent="-457200">
              <a:buFont typeface="Arial" panose="020B0604020202020204" pitchFamily="34" charset="0"/>
              <a:buChar char="•"/>
            </a:pPr>
            <a:r>
              <a:rPr lang="en-US" sz="3200" dirty="0"/>
              <a:t>Create a food system literate public and private sector</a:t>
            </a:r>
          </a:p>
        </p:txBody>
      </p:sp>
      <p:sp>
        <p:nvSpPr>
          <p:cNvPr id="3" name="Title 2"/>
          <p:cNvSpPr>
            <a:spLocks noGrp="1"/>
          </p:cNvSpPr>
          <p:nvPr>
            <p:ph type="title"/>
          </p:nvPr>
        </p:nvSpPr>
        <p:spPr>
          <a:xfrm>
            <a:off x="457200" y="457201"/>
            <a:ext cx="8280400" cy="886178"/>
          </a:xfrm>
        </p:spPr>
        <p:txBody>
          <a:bodyPr/>
          <a:lstStyle/>
          <a:p>
            <a:pPr algn="ctr"/>
            <a:r>
              <a:rPr lang="en-US" sz="5400" b="1" dirty="0">
                <a:solidFill>
                  <a:schemeClr val="accent2"/>
                </a:solidFill>
              </a:rPr>
              <a:t>Examples of Goals for a </a:t>
            </a:r>
            <a:r>
              <a:rPr lang="en-US" sz="5400" b="1" dirty="0" err="1">
                <a:solidFill>
                  <a:schemeClr val="accent2"/>
                </a:solidFill>
              </a:rPr>
              <a:t>ToC</a:t>
            </a:r>
            <a:endParaRPr lang="en-US" sz="5400" b="1" dirty="0">
              <a:solidFill>
                <a:schemeClr val="accent2"/>
              </a:solidFill>
            </a:endParaRPr>
          </a:p>
        </p:txBody>
      </p:sp>
    </p:spTree>
    <p:extLst>
      <p:ext uri="{BB962C8B-B14F-4D97-AF65-F5344CB8AC3E}">
        <p14:creationId xmlns:p14="http://schemas.microsoft.com/office/powerpoint/2010/main" val="4037202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3618" y="1452194"/>
            <a:ext cx="8280400" cy="1325563"/>
          </a:xfrm>
        </p:spPr>
        <p:txBody>
          <a:bodyPr/>
          <a:lstStyle/>
          <a:p>
            <a:pPr algn="ctr"/>
            <a:r>
              <a:rPr lang="en-US" sz="5400" b="1" dirty="0">
                <a:solidFill>
                  <a:schemeClr val="accent2"/>
                </a:solidFill>
              </a:rPr>
              <a:t>Community Food System</a:t>
            </a:r>
            <a:br>
              <a:rPr lang="en-US" sz="5400" b="1" dirty="0">
                <a:solidFill>
                  <a:schemeClr val="accent2"/>
                </a:solidFill>
              </a:rPr>
            </a:br>
            <a:r>
              <a:rPr lang="en-US" sz="5400" b="1" dirty="0">
                <a:solidFill>
                  <a:schemeClr val="accent2"/>
                </a:solidFill>
              </a:rPr>
              <a:t>Theory of Change</a:t>
            </a:r>
          </a:p>
        </p:txBody>
      </p:sp>
    </p:spTree>
    <p:extLst>
      <p:ext uri="{BB962C8B-B14F-4D97-AF65-F5344CB8AC3E}">
        <p14:creationId xmlns:p14="http://schemas.microsoft.com/office/powerpoint/2010/main" val="3732019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310834" y="260168"/>
            <a:ext cx="8513379" cy="6321354"/>
            <a:chOff x="689" y="696"/>
            <a:chExt cx="12322" cy="9658"/>
          </a:xfrm>
        </p:grpSpPr>
        <p:sp>
          <p:nvSpPr>
            <p:cNvPr id="5" name="Text Box 2"/>
            <p:cNvSpPr txBox="1">
              <a:spLocks noChangeArrowheads="1"/>
            </p:cNvSpPr>
            <p:nvPr/>
          </p:nvSpPr>
          <p:spPr bwMode="auto">
            <a:xfrm>
              <a:off x="689" y="696"/>
              <a:ext cx="2873" cy="5226"/>
            </a:xfrm>
            <a:prstGeom prst="rect">
              <a:avLst/>
            </a:prstGeom>
            <a:noFill/>
            <a:ln w="1270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1400" b="1" dirty="0">
                  <a:solidFill>
                    <a:schemeClr val="accent2"/>
                  </a:solidFill>
                  <a:effectLst/>
                  <a:latin typeface="Arial" panose="020B0604020202020204" pitchFamily="34" charset="0"/>
                  <a:ea typeface="Calibri" panose="020F0502020204030204" pitchFamily="34" charset="0"/>
                </a:rPr>
                <a:t>Existing Condition</a:t>
              </a:r>
            </a:p>
            <a:p>
              <a:pPr marL="0" marR="0">
                <a:spcBef>
                  <a:spcPts val="0"/>
                </a:spcBef>
                <a:spcAft>
                  <a:spcPts val="0"/>
                </a:spcAft>
              </a:pPr>
              <a:endParaRPr lang="en-US" sz="1100" dirty="0">
                <a:solidFill>
                  <a:schemeClr val="bg1"/>
                </a:solidFill>
                <a:effectLst/>
                <a:latin typeface="Arial" panose="020B0604020202020204" pitchFamily="34" charset="0"/>
                <a:ea typeface="Calibri" panose="020F0502020204030204" pitchFamily="34" charset="0"/>
              </a:endParaRP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Severe and growing incidence of nutritionally related chronic illnesses, especially among poor and minority populations</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Agricultural land use, number of farms, and profitability of farms is decreasing</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Job growth is stagnant and/or jobs created are part-time, seasonal, low-paying and offer few benefits</a:t>
              </a:r>
            </a:p>
          </p:txBody>
        </p:sp>
        <p:sp>
          <p:nvSpPr>
            <p:cNvPr id="6" name="Text Box 2"/>
            <p:cNvSpPr txBox="1">
              <a:spLocks noChangeArrowheads="1"/>
            </p:cNvSpPr>
            <p:nvPr/>
          </p:nvSpPr>
          <p:spPr bwMode="auto">
            <a:xfrm>
              <a:off x="4993" y="696"/>
              <a:ext cx="3285" cy="5518"/>
            </a:xfrm>
            <a:prstGeom prst="rect">
              <a:avLst/>
            </a:prstGeom>
            <a:noFill/>
            <a:ln w="1270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1400" b="1" dirty="0">
                  <a:solidFill>
                    <a:schemeClr val="accent2"/>
                  </a:solidFill>
                  <a:effectLst/>
                  <a:latin typeface="Arial" panose="020B0604020202020204" pitchFamily="34" charset="0"/>
                  <a:ea typeface="Calibri" panose="020F0502020204030204" pitchFamily="34" charset="0"/>
                </a:rPr>
                <a:t>Reinforcing Factors</a:t>
              </a:r>
            </a:p>
            <a:p>
              <a:pPr marL="0" marR="0">
                <a:spcBef>
                  <a:spcPts val="0"/>
                </a:spcBef>
                <a:spcAft>
                  <a:spcPts val="0"/>
                </a:spcAft>
              </a:pPr>
              <a:endParaRPr lang="en-US" sz="1100" dirty="0">
                <a:solidFill>
                  <a:schemeClr val="bg1"/>
                </a:solidFill>
                <a:effectLst/>
                <a:latin typeface="Arial" panose="020B0604020202020204" pitchFamily="34" charset="0"/>
                <a:ea typeface="Calibri" panose="020F0502020204030204" pitchFamily="34" charset="0"/>
              </a:endParaRP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Cost of and access to fresh fruits and vegetables (FFV) is prohibitive for the poor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Agricultural production costs, competition, and emerging pests and diseases are rising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Farmers face increasing restrictions on use of natural resources, especially water</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Increased role of low-paying, part-time and seasonal employment increases need for and cost of social support programs</a:t>
              </a:r>
            </a:p>
          </p:txBody>
        </p:sp>
        <p:sp>
          <p:nvSpPr>
            <p:cNvPr id="7" name="Text Box 2"/>
            <p:cNvSpPr txBox="1">
              <a:spLocks noChangeArrowheads="1"/>
            </p:cNvSpPr>
            <p:nvPr/>
          </p:nvSpPr>
          <p:spPr bwMode="auto">
            <a:xfrm>
              <a:off x="689" y="6801"/>
              <a:ext cx="5356" cy="3553"/>
            </a:xfrm>
            <a:prstGeom prst="rect">
              <a:avLst/>
            </a:prstGeom>
            <a:noFill/>
            <a:ln w="1270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1400" b="1" dirty="0">
                  <a:solidFill>
                    <a:schemeClr val="accent2"/>
                  </a:solidFill>
                  <a:effectLst/>
                  <a:latin typeface="Arial" panose="020B0604020202020204" pitchFamily="34" charset="0"/>
                  <a:ea typeface="Calibri" panose="020F0502020204030204" pitchFamily="34" charset="0"/>
                </a:rPr>
                <a:t>Needed Interventions</a:t>
              </a:r>
              <a:endParaRPr lang="en-US" sz="1400" dirty="0">
                <a:solidFill>
                  <a:schemeClr val="accent2"/>
                </a:solidFill>
                <a:effectLst/>
                <a:latin typeface="Arial" panose="020B0604020202020204" pitchFamily="34" charset="0"/>
                <a:ea typeface="Calibri" panose="020F0502020204030204" pitchFamily="34" charset="0"/>
              </a:endParaRP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Develop alternative sales points for fresh fruits and vegetables and facilitate transportation to them</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Create alternatives to conventional market chains for farmers</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Identify alternative crops and enterprises</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Generate high-paying permanent jobs through growth in the food sector</a:t>
              </a:r>
            </a:p>
            <a:p>
              <a:pPr marL="0" marR="0">
                <a:spcBef>
                  <a:spcPts val="0"/>
                </a:spcBef>
                <a:spcAft>
                  <a:spcPts val="0"/>
                </a:spcAft>
              </a:pPr>
              <a:r>
                <a:rPr lang="en-US" sz="1100" dirty="0">
                  <a:solidFill>
                    <a:schemeClr val="bg1"/>
                  </a:solidFill>
                  <a:effectLst/>
                  <a:latin typeface="Arial" panose="020B0604020202020204" pitchFamily="34" charset="0"/>
                  <a:ea typeface="Calibri" panose="020F0502020204030204" pitchFamily="34" charset="0"/>
                </a:rPr>
                <a:t> </a:t>
              </a:r>
            </a:p>
          </p:txBody>
        </p:sp>
        <p:sp>
          <p:nvSpPr>
            <p:cNvPr id="8" name="Text Box 2"/>
            <p:cNvSpPr txBox="1">
              <a:spLocks noChangeArrowheads="1"/>
            </p:cNvSpPr>
            <p:nvPr/>
          </p:nvSpPr>
          <p:spPr bwMode="auto">
            <a:xfrm>
              <a:off x="9709" y="696"/>
              <a:ext cx="3302" cy="5226"/>
            </a:xfrm>
            <a:prstGeom prst="rect">
              <a:avLst/>
            </a:prstGeom>
            <a:noFill/>
            <a:ln w="1270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1400" b="1" dirty="0">
                  <a:solidFill>
                    <a:schemeClr val="accent2"/>
                  </a:solidFill>
                  <a:effectLst/>
                  <a:latin typeface="Arial" panose="020B0604020202020204" pitchFamily="34" charset="0"/>
                  <a:ea typeface="Calibri" panose="020F0502020204030204" pitchFamily="34" charset="0"/>
                </a:rPr>
                <a:t>Capacity Building Objectives</a:t>
              </a:r>
              <a:endParaRPr lang="en-US" sz="1400" dirty="0">
                <a:solidFill>
                  <a:schemeClr val="accent2"/>
                </a:solidFill>
                <a:effectLst/>
                <a:latin typeface="Arial" panose="020B0604020202020204" pitchFamily="34" charset="0"/>
                <a:ea typeface="Calibri" panose="020F0502020204030204" pitchFamily="34" charset="0"/>
              </a:endParaRP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Mobilize public and private sector community leaders to support action to address identified issues</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Formation of public-private partnerships to develop address specific components of the related issues</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Secure public or private funding to support and maintain the partnerships through early stages of interventions to create change</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p:txBody>
        </p:sp>
        <p:sp>
          <p:nvSpPr>
            <p:cNvPr id="9" name="Text Box 2"/>
            <p:cNvSpPr txBox="1">
              <a:spLocks noChangeArrowheads="1"/>
            </p:cNvSpPr>
            <p:nvPr/>
          </p:nvSpPr>
          <p:spPr bwMode="auto">
            <a:xfrm>
              <a:off x="7641" y="6801"/>
              <a:ext cx="4840" cy="3553"/>
            </a:xfrm>
            <a:prstGeom prst="rect">
              <a:avLst/>
            </a:prstGeom>
            <a:noFill/>
            <a:ln w="1270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1400" b="1" dirty="0">
                  <a:solidFill>
                    <a:schemeClr val="accent2"/>
                  </a:solidFill>
                  <a:effectLst/>
                  <a:latin typeface="Arial" panose="020B0604020202020204" pitchFamily="34" charset="0"/>
                  <a:ea typeface="Calibri" panose="020F0502020204030204" pitchFamily="34" charset="0"/>
                </a:rPr>
                <a:t>Outputs</a:t>
              </a:r>
              <a:endParaRPr lang="en-US" sz="1100" dirty="0">
                <a:solidFill>
                  <a:schemeClr val="accent2"/>
                </a:solidFill>
                <a:effectLst/>
                <a:latin typeface="Arial" panose="020B0604020202020204" pitchFamily="34" charset="0"/>
                <a:ea typeface="Calibri" panose="020F0502020204030204" pitchFamily="34" charset="0"/>
              </a:endParaRPr>
            </a:p>
            <a:p>
              <a:pPr marL="0" marR="0">
                <a:spcBef>
                  <a:spcPts val="0"/>
                </a:spcBef>
                <a:spcAft>
                  <a:spcPts val="0"/>
                </a:spcAft>
              </a:pPr>
              <a:r>
                <a:rPr lang="en-US" sz="11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Key partners are identified and an action plan identifying </a:t>
              </a:r>
              <a:r>
                <a:rPr lang="en-US" sz="1200" b="1" u="sng" dirty="0">
                  <a:solidFill>
                    <a:schemeClr val="bg1"/>
                  </a:solidFill>
                  <a:effectLst/>
                  <a:latin typeface="Arial" panose="020B0604020202020204" pitchFamily="34" charset="0"/>
                  <a:ea typeface="Calibri" panose="020F0502020204030204" pitchFamily="34" charset="0"/>
                </a:rPr>
                <a:t>needed interventions </a:t>
              </a:r>
              <a:r>
                <a:rPr lang="en-US" sz="1200" dirty="0">
                  <a:solidFill>
                    <a:schemeClr val="bg1"/>
                  </a:solidFill>
                  <a:effectLst/>
                  <a:latin typeface="Arial" panose="020B0604020202020204" pitchFamily="34" charset="0"/>
                  <a:ea typeface="Calibri" panose="020F0502020204030204" pitchFamily="34" charset="0"/>
                </a:rPr>
                <a:t>is created with responsibilities assigned to all partners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Social media and citizen forums are used to educate the public and secure community support for the action plan</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 </a:t>
              </a:r>
            </a:p>
            <a:p>
              <a:pPr marL="0" marR="0">
                <a:spcBef>
                  <a:spcPts val="0"/>
                </a:spcBef>
                <a:spcAft>
                  <a:spcPts val="0"/>
                </a:spcAft>
              </a:pPr>
              <a:r>
                <a:rPr lang="en-US" sz="1200" dirty="0">
                  <a:solidFill>
                    <a:schemeClr val="bg1"/>
                  </a:solidFill>
                  <a:effectLst/>
                  <a:latin typeface="Arial" panose="020B0604020202020204" pitchFamily="34" charset="0"/>
                  <a:ea typeface="Calibri" panose="020F0502020204030204" pitchFamily="34" charset="0"/>
                </a:rPr>
                <a:t>All partners collaborate to secure funding to support needed interventions</a:t>
              </a:r>
            </a:p>
          </p:txBody>
        </p:sp>
        <p:cxnSp>
          <p:nvCxnSpPr>
            <p:cNvPr id="10" name="AutoShape 9"/>
            <p:cNvCxnSpPr>
              <a:cxnSpLocks noChangeShapeType="1"/>
            </p:cNvCxnSpPr>
            <p:nvPr/>
          </p:nvCxnSpPr>
          <p:spPr bwMode="auto">
            <a:xfrm>
              <a:off x="3562" y="3190"/>
              <a:ext cx="1431" cy="0"/>
            </a:xfrm>
            <a:prstGeom prst="straightConnector1">
              <a:avLst/>
            </a:prstGeom>
            <a:noFill/>
            <a:ln w="190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 name="AutoShape 11"/>
            <p:cNvCxnSpPr>
              <a:cxnSpLocks noChangeShapeType="1"/>
              <a:stCxn id="9" idx="1"/>
            </p:cNvCxnSpPr>
            <p:nvPr/>
          </p:nvCxnSpPr>
          <p:spPr bwMode="auto">
            <a:xfrm flipH="1" flipV="1">
              <a:off x="6045" y="8569"/>
              <a:ext cx="1596" cy="8"/>
            </a:xfrm>
            <a:prstGeom prst="straightConnector1">
              <a:avLst/>
            </a:prstGeom>
            <a:noFill/>
            <a:ln w="19050">
              <a:solidFill>
                <a:schemeClr val="bg1"/>
              </a:solidFill>
              <a:round/>
              <a:headEnd type="none" w="med" len="med"/>
              <a:tailEnd type="triangle" w="med" len="med"/>
            </a:ln>
            <a:extLst>
              <a:ext uri="{909E8E84-426E-40DD-AFC4-6F175D3DCCD1}">
                <a14:hiddenFill xmlns:a14="http://schemas.microsoft.com/office/drawing/2010/main">
                  <a:noFill/>
                </a14:hiddenFill>
              </a:ext>
            </a:extLst>
          </p:spPr>
        </p:cxnSp>
        <p:cxnSp>
          <p:nvCxnSpPr>
            <p:cNvPr id="12" name="AutoShape 12"/>
            <p:cNvCxnSpPr>
              <a:cxnSpLocks noChangeShapeType="1"/>
            </p:cNvCxnSpPr>
            <p:nvPr/>
          </p:nvCxnSpPr>
          <p:spPr bwMode="auto">
            <a:xfrm flipH="1">
              <a:off x="10061" y="5922"/>
              <a:ext cx="1121" cy="879"/>
            </a:xfrm>
            <a:prstGeom prst="straightConnector1">
              <a:avLst/>
            </a:prstGeom>
            <a:noFill/>
            <a:ln w="19050">
              <a:solidFill>
                <a:schemeClr val="bg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 name="AutoShape 13"/>
            <p:cNvCxnSpPr>
              <a:cxnSpLocks noChangeShapeType="1"/>
            </p:cNvCxnSpPr>
            <p:nvPr/>
          </p:nvCxnSpPr>
          <p:spPr bwMode="auto">
            <a:xfrm>
              <a:off x="8278" y="3190"/>
              <a:ext cx="1431" cy="0"/>
            </a:xfrm>
            <a:prstGeom prst="straightConnector1">
              <a:avLst/>
            </a:prstGeom>
            <a:noFill/>
            <a:ln w="19050">
              <a:solidFill>
                <a:schemeClr val="bg1"/>
              </a:solidFill>
              <a:round/>
              <a:headEnd type="none" w="med" len="me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71827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35289"/>
            <a:ext cx="8280400" cy="4673600"/>
          </a:xfrm>
        </p:spPr>
        <p:txBody>
          <a:bodyPr/>
          <a:lstStyle/>
          <a:p>
            <a:r>
              <a:rPr lang="en-US" sz="3200" dirty="0"/>
              <a:t>After completing this training you will be able to:</a:t>
            </a:r>
          </a:p>
          <a:p>
            <a:endParaRPr lang="en-US" sz="2800" dirty="0"/>
          </a:p>
          <a:p>
            <a:pPr marL="806450" lvl="1" indent="-457200">
              <a:buFont typeface="+mj-lt"/>
              <a:buAutoNum type="arabicPeriod"/>
            </a:pPr>
            <a:r>
              <a:rPr lang="en-US" sz="2800" dirty="0"/>
              <a:t>Use a theory of change to develop a strategy to improve the outcomes of community systems</a:t>
            </a:r>
          </a:p>
          <a:p>
            <a:pPr marL="806450" lvl="1" indent="-457200">
              <a:buFont typeface="+mj-lt"/>
              <a:buAutoNum type="arabicPeriod"/>
            </a:pPr>
            <a:r>
              <a:rPr lang="en-US" sz="2800" dirty="0"/>
              <a:t>Establish objectives for a community-based program to achieve change in performance of community systems</a:t>
            </a:r>
          </a:p>
          <a:p>
            <a:pPr marL="806450" lvl="1" indent="-457200">
              <a:buFont typeface="+mj-lt"/>
              <a:buAutoNum type="arabicPeriod"/>
            </a:pPr>
            <a:r>
              <a:rPr lang="en-US" sz="2800" dirty="0"/>
              <a:t>Identify community partners you need to work with to implement the objectives of your program</a:t>
            </a:r>
          </a:p>
          <a:p>
            <a:pPr marL="806450" lvl="1" indent="-457200">
              <a:buFont typeface="+mj-lt"/>
              <a:buAutoNum type="arabicPeriod"/>
            </a:pPr>
            <a:r>
              <a:rPr lang="en-US" sz="2800" dirty="0"/>
              <a:t>Select community-level indicators you can use to monitor and evaluate your program impacts</a:t>
            </a:r>
          </a:p>
        </p:txBody>
      </p:sp>
      <p:sp>
        <p:nvSpPr>
          <p:cNvPr id="3" name="Title 2"/>
          <p:cNvSpPr>
            <a:spLocks noGrp="1"/>
          </p:cNvSpPr>
          <p:nvPr>
            <p:ph type="title"/>
          </p:nvPr>
        </p:nvSpPr>
        <p:spPr>
          <a:xfrm>
            <a:off x="457200" y="457200"/>
            <a:ext cx="8280400" cy="1078089"/>
          </a:xfrm>
        </p:spPr>
        <p:txBody>
          <a:bodyPr/>
          <a:lstStyle/>
          <a:p>
            <a:pPr algn="ctr"/>
            <a:r>
              <a:rPr lang="en-US" sz="5400" b="1" dirty="0">
                <a:solidFill>
                  <a:schemeClr val="accent2"/>
                </a:solidFill>
              </a:rPr>
              <a:t>Training Objectives</a:t>
            </a:r>
          </a:p>
        </p:txBody>
      </p:sp>
    </p:spTree>
    <p:extLst>
      <p:ext uri="{BB962C8B-B14F-4D97-AF65-F5344CB8AC3E}">
        <p14:creationId xmlns:p14="http://schemas.microsoft.com/office/powerpoint/2010/main" val="4177394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3273184" y="310755"/>
            <a:ext cx="3024103" cy="3955460"/>
          </a:xfrm>
          <a:prstGeom prst="rect">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accent2"/>
                </a:solidFill>
                <a:effectLst/>
                <a:latin typeface="Arial" panose="020B0604020202020204" pitchFamily="34" charset="0"/>
                <a:ea typeface="Calibri" panose="020F0502020204030204" pitchFamily="34" charset="0"/>
                <a:cs typeface="Arial" panose="020B0604020202020204" pitchFamily="34" charset="0"/>
              </a:rPr>
              <a:t>Intermediate Objectives:  </a:t>
            </a:r>
            <a:endParaRPr kumimoji="0" lang="en-US" altLang="en-US" sz="1300" b="0" i="0" u="none" strike="noStrike" cap="none" normalizeH="0" baseline="0" dirty="0">
              <a:ln>
                <a:noFill/>
              </a:ln>
              <a:solidFill>
                <a:schemeClr val="accent2"/>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accent2"/>
                </a:solidFill>
                <a:effectLst/>
                <a:latin typeface="Arial" panose="020B0604020202020204" pitchFamily="34" charset="0"/>
                <a:ea typeface="Calibri" panose="020F0502020204030204" pitchFamily="34" charset="0"/>
                <a:cs typeface="Arial" panose="020B0604020202020204" pitchFamily="34" charset="0"/>
              </a:rPr>
              <a:t>Implementing Interventions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Best models for alternative venues for FFV purchases are identified and implemented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One or more facilities to support access to high value market chains are operational and on their way to fiscal success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Selected crops and products generate costs of production and productivity necessary for profitability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Training program is implemented and at least one cohort of students graduates</a:t>
            </a:r>
            <a:endParaRPr kumimoji="0" lang="en-US" altLang="en-US" sz="1300" b="0" i="0" u="none" strike="noStrike" cap="none" normalizeH="0" baseline="0" dirty="0">
              <a:ln>
                <a:noFill/>
              </a:ln>
              <a:solidFill>
                <a:schemeClr val="bg1"/>
              </a:solidFill>
              <a:effectLst/>
              <a:latin typeface="Arial" panose="020B0604020202020204" pitchFamily="34" charset="0"/>
            </a:endParaRPr>
          </a:p>
        </p:txBody>
      </p:sp>
      <p:sp>
        <p:nvSpPr>
          <p:cNvPr id="5" name="Text Box 8"/>
          <p:cNvSpPr txBox="1">
            <a:spLocks noChangeArrowheads="1"/>
          </p:cNvSpPr>
          <p:nvPr/>
        </p:nvSpPr>
        <p:spPr bwMode="auto">
          <a:xfrm>
            <a:off x="6701742" y="310754"/>
            <a:ext cx="2153968" cy="6279232"/>
          </a:xfrm>
          <a:prstGeom prst="rect">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accent2"/>
                </a:solidFill>
                <a:effectLst/>
                <a:latin typeface="Arial" panose="020B0604020202020204" pitchFamily="34" charset="0"/>
                <a:ea typeface="Calibri" panose="020F0502020204030204" pitchFamily="34" charset="0"/>
                <a:cs typeface="Arial" panose="020B0604020202020204" pitchFamily="34" charset="0"/>
              </a:rPr>
              <a:t>Long Term Objectives: Getting to the Goals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Increased purchases of FFV at new or enhanced venues in disadvantaged neighborhoods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Improved diet and related health outcomes are reported in target neighborhoods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Increased number of farms use facilities to gain access to high value market chains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Alternative crops and products achieve profitable market penetration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Increased “good” jobs are available in food and food related businesses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Graduates of training program fill the positions created </a:t>
            </a:r>
            <a:endParaRPr kumimoji="0" lang="en-US" altLang="en-US" sz="1300" b="0" i="0" u="none" strike="noStrike" cap="none" normalizeH="0" baseline="0" dirty="0">
              <a:ln>
                <a:noFill/>
              </a:ln>
              <a:solidFill>
                <a:schemeClr val="bg1"/>
              </a:solidFill>
              <a:effectLst/>
              <a:latin typeface="Arial" panose="020B0604020202020204" pitchFamily="34" charset="0"/>
            </a:endParaRPr>
          </a:p>
        </p:txBody>
      </p:sp>
      <p:sp>
        <p:nvSpPr>
          <p:cNvPr id="6" name="Text Box 7"/>
          <p:cNvSpPr txBox="1">
            <a:spLocks noChangeArrowheads="1"/>
          </p:cNvSpPr>
          <p:nvPr/>
        </p:nvSpPr>
        <p:spPr bwMode="auto">
          <a:xfrm>
            <a:off x="231664" y="1481959"/>
            <a:ext cx="2580959" cy="5108027"/>
          </a:xfrm>
          <a:prstGeom prst="rect">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accent2"/>
                </a:solidFill>
                <a:effectLst/>
                <a:latin typeface="Arial" panose="020B0604020202020204" pitchFamily="34" charset="0"/>
                <a:ea typeface="Calibri" panose="020F0502020204030204" pitchFamily="34" charset="0"/>
                <a:cs typeface="Arial" panose="020B0604020202020204" pitchFamily="34" charset="0"/>
              </a:rPr>
              <a:t>Short Term Objectives : Finding Out What Works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Pilot tests of new venues for FFV purchases are conducted in disadvantaged neighborhoods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Farmers and local organizations create at least one facility or organization to support access to high value market chains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Alternative crops and products are tested with area farmers and agriculturally related businesses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Partner organizations team with public school system, community colleges and private sector educational institutions to create and fund training programs to prepare employees for permanent, good jobs in food and agriculture related businesses </a:t>
            </a:r>
            <a:endParaRPr kumimoji="0" lang="en-US" altLang="en-US" sz="1300" b="0" i="0" u="none" strike="noStrike" cap="none" normalizeH="0" baseline="0" dirty="0">
              <a:ln>
                <a:noFill/>
              </a:ln>
              <a:solidFill>
                <a:schemeClr val="bg1"/>
              </a:solidFill>
              <a:effectLst/>
              <a:latin typeface="Arial" panose="020B0604020202020204" pitchFamily="34" charset="0"/>
            </a:endParaRPr>
          </a:p>
        </p:txBody>
      </p:sp>
      <p:cxnSp>
        <p:nvCxnSpPr>
          <p:cNvPr id="7" name="AutoShape 6"/>
          <p:cNvCxnSpPr>
            <a:cxnSpLocks noChangeShapeType="1"/>
          </p:cNvCxnSpPr>
          <p:nvPr/>
        </p:nvCxnSpPr>
        <p:spPr bwMode="auto">
          <a:xfrm>
            <a:off x="2812623" y="2731625"/>
            <a:ext cx="460561" cy="0"/>
          </a:xfrm>
          <a:prstGeom prst="straightConnector1">
            <a:avLst/>
          </a:prstGeom>
          <a:noFill/>
          <a:ln w="19050">
            <a:solidFill>
              <a:schemeClr val="bg1"/>
            </a:solidFill>
            <a:round/>
            <a:headEnd type="none" w="med" len="med"/>
            <a:tailEnd type="triangle" w="med" len="med"/>
          </a:ln>
          <a:extLst>
            <a:ext uri="{909E8E84-426E-40DD-AFC4-6F175D3DCCD1}">
              <a14:hiddenFill xmlns:a14="http://schemas.microsoft.com/office/drawing/2010/main">
                <a:noFill/>
              </a14:hiddenFill>
            </a:ext>
          </a:extLst>
        </p:spPr>
      </p:cxnSp>
      <p:sp>
        <p:nvSpPr>
          <p:cNvPr id="9" name="Text Box 4"/>
          <p:cNvSpPr txBox="1">
            <a:spLocks noChangeArrowheads="1"/>
          </p:cNvSpPr>
          <p:nvPr/>
        </p:nvSpPr>
        <p:spPr bwMode="auto">
          <a:xfrm>
            <a:off x="604757" y="310754"/>
            <a:ext cx="1799241" cy="650943"/>
          </a:xfrm>
          <a:prstGeom prst="rect">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accent2"/>
                </a:solidFill>
                <a:effectLst/>
                <a:latin typeface="Arial" panose="020B0604020202020204" pitchFamily="34" charset="0"/>
                <a:ea typeface="Calibri" panose="020F0502020204030204" pitchFamily="34" charset="0"/>
                <a:cs typeface="Arial" panose="020B0604020202020204" pitchFamily="34" charset="0"/>
              </a:rPr>
              <a:t>Outputs from Initial Objectives Are Implemented</a:t>
            </a:r>
            <a:endParaRPr kumimoji="0" lang="en-US" altLang="en-US" sz="1300" b="0" i="0" u="none" strike="noStrike" cap="none" normalizeH="0" baseline="0" dirty="0">
              <a:ln>
                <a:noFill/>
              </a:ln>
              <a:solidFill>
                <a:schemeClr val="accent2"/>
              </a:solidFill>
              <a:effectLst/>
              <a:latin typeface="Arial" panose="020B0604020202020204" pitchFamily="34" charset="0"/>
            </a:endParaRPr>
          </a:p>
        </p:txBody>
      </p:sp>
      <p:cxnSp>
        <p:nvCxnSpPr>
          <p:cNvPr id="10" name="AutoShape 9"/>
          <p:cNvCxnSpPr>
            <a:cxnSpLocks noChangeShapeType="1"/>
          </p:cNvCxnSpPr>
          <p:nvPr/>
        </p:nvCxnSpPr>
        <p:spPr bwMode="auto">
          <a:xfrm>
            <a:off x="1473943" y="961697"/>
            <a:ext cx="0" cy="520262"/>
          </a:xfrm>
          <a:prstGeom prst="straightConnector1">
            <a:avLst/>
          </a:prstGeom>
          <a:noFill/>
          <a:ln w="19050">
            <a:solidFill>
              <a:schemeClr val="bg1"/>
            </a:solidFill>
            <a:round/>
            <a:headEnd type="none" w="med" len="med"/>
            <a:tailEnd type="triangle" w="med" len="med"/>
          </a:ln>
          <a:extLst>
            <a:ext uri="{909E8E84-426E-40DD-AFC4-6F175D3DCCD1}">
              <a14:hiddenFill xmlns:a14="http://schemas.microsoft.com/office/drawing/2010/main">
                <a:noFill/>
              </a14:hiddenFill>
            </a:ext>
          </a:extLst>
        </p:spPr>
      </p:cxnSp>
      <p:sp>
        <p:nvSpPr>
          <p:cNvPr id="11" name="Text Box 2"/>
          <p:cNvSpPr txBox="1">
            <a:spLocks noChangeArrowheads="1"/>
          </p:cNvSpPr>
          <p:nvPr/>
        </p:nvSpPr>
        <p:spPr bwMode="auto">
          <a:xfrm>
            <a:off x="2972446" y="4664075"/>
            <a:ext cx="3036295" cy="2102389"/>
          </a:xfrm>
          <a:prstGeom prst="rect">
            <a:avLst/>
          </a:prstGeom>
          <a:noFill/>
          <a:ln w="190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accent2"/>
                </a:solidFill>
                <a:effectLst/>
                <a:latin typeface="Arial" panose="020B0604020202020204" pitchFamily="34" charset="0"/>
                <a:ea typeface="Calibri" panose="020F0502020204030204" pitchFamily="34" charset="0"/>
                <a:cs typeface="Arial" panose="020B0604020202020204" pitchFamily="34" charset="0"/>
              </a:rPr>
              <a:t>Community Level Changes = Achieving the Goals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Reduced incidence of nutritionally related chronic illnesses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Enhanced agricultural productivity and profitability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Increased jobs, income, and revenues </a:t>
            </a:r>
            <a:endParaRPr kumimoji="0" lang="en-US" altLang="en-US" sz="1300" b="0" i="0" u="none" strike="noStrike" cap="none" normalizeH="0" baseline="0" dirty="0">
              <a:ln>
                <a:noFill/>
              </a:ln>
              <a:solidFill>
                <a:schemeClr val="bg1"/>
              </a:solidFill>
              <a:effectLst/>
              <a:latin typeface="Arial" panose="020B0604020202020204" pitchFamily="34" charset="0"/>
            </a:endParaRPr>
          </a:p>
        </p:txBody>
      </p:sp>
      <p:cxnSp>
        <p:nvCxnSpPr>
          <p:cNvPr id="12" name="AutoShape 9"/>
          <p:cNvCxnSpPr>
            <a:cxnSpLocks noChangeShapeType="1"/>
          </p:cNvCxnSpPr>
          <p:nvPr/>
        </p:nvCxnSpPr>
        <p:spPr bwMode="auto">
          <a:xfrm flipH="1" flipV="1">
            <a:off x="6008741" y="5578997"/>
            <a:ext cx="693001" cy="2871"/>
          </a:xfrm>
          <a:prstGeom prst="straightConnector1">
            <a:avLst/>
          </a:prstGeom>
          <a:noFill/>
          <a:ln w="19050">
            <a:solidFill>
              <a:schemeClr val="bg1"/>
            </a:solidFill>
            <a:round/>
            <a:headEnd type="none" w="med" len="med"/>
            <a:tailEnd type="triangle" w="med" len="med"/>
          </a:ln>
          <a:extLst>
            <a:ext uri="{909E8E84-426E-40DD-AFC4-6F175D3DCCD1}">
              <a14:hiddenFill xmlns:a14="http://schemas.microsoft.com/office/drawing/2010/main">
                <a:noFill/>
              </a14:hiddenFill>
            </a:ext>
          </a:extLst>
        </p:spPr>
      </p:cxnSp>
      <p:cxnSp>
        <p:nvCxnSpPr>
          <p:cNvPr id="18" name="AutoShape 6"/>
          <p:cNvCxnSpPr>
            <a:cxnSpLocks noChangeShapeType="1"/>
          </p:cNvCxnSpPr>
          <p:nvPr/>
        </p:nvCxnSpPr>
        <p:spPr bwMode="auto">
          <a:xfrm>
            <a:off x="6297287" y="1863524"/>
            <a:ext cx="404455" cy="1929"/>
          </a:xfrm>
          <a:prstGeom prst="straightConnector1">
            <a:avLst/>
          </a:prstGeom>
          <a:noFill/>
          <a:ln w="19050">
            <a:solidFill>
              <a:schemeClr val="bg1"/>
            </a:solidFill>
            <a:round/>
            <a:headEnd type="non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570173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2513" y="1701477"/>
            <a:ext cx="8484243" cy="4919242"/>
          </a:xfrm>
        </p:spPr>
        <p:txBody>
          <a:bodyPr/>
          <a:lstStyle/>
          <a:p>
            <a:pPr marL="285750" indent="-285750">
              <a:buFont typeface="Arial" panose="020B0604020202020204" pitchFamily="34" charset="0"/>
              <a:buChar char="•"/>
            </a:pPr>
            <a:r>
              <a:rPr lang="en-US" sz="2400" b="1" dirty="0"/>
              <a:t>Behavioral Outcomes Result From: </a:t>
            </a:r>
          </a:p>
          <a:p>
            <a:pPr marL="742950" lvl="1" indent="-285750">
              <a:buFont typeface="Arial" panose="020B0604020202020204" pitchFamily="34" charset="0"/>
              <a:buChar char="•"/>
            </a:pPr>
            <a:r>
              <a:rPr lang="en-US" sz="2000" dirty="0"/>
              <a:t>Individual rational choices based on knowledge and risk/benefit assessment</a:t>
            </a:r>
          </a:p>
          <a:p>
            <a:pPr marL="285750" indent="-285750">
              <a:buFont typeface="Arial" panose="020B0604020202020204" pitchFamily="34" charset="0"/>
              <a:buChar char="•"/>
            </a:pPr>
            <a:r>
              <a:rPr lang="en-US" sz="2400" b="1" dirty="0"/>
              <a:t>Assumptions</a:t>
            </a:r>
          </a:p>
          <a:p>
            <a:pPr marL="742950" lvl="1" indent="-285750">
              <a:buFont typeface="Arial" panose="020B0604020202020204" pitchFamily="34" charset="0"/>
              <a:buChar char="•"/>
            </a:pPr>
            <a:r>
              <a:rPr lang="en-US" sz="2000" dirty="0"/>
              <a:t>Behavioral choices are </a:t>
            </a:r>
            <a:r>
              <a:rPr lang="en-US" sz="2000" b="1" u="sng" dirty="0"/>
              <a:t>reasonably available </a:t>
            </a:r>
            <a:r>
              <a:rPr lang="en-US" sz="2000" dirty="0"/>
              <a:t>to the individual</a:t>
            </a:r>
          </a:p>
          <a:p>
            <a:pPr marL="742950" lvl="1" indent="-285750">
              <a:buFont typeface="Arial" panose="020B0604020202020204" pitchFamily="34" charset="0"/>
              <a:buChar char="•"/>
            </a:pPr>
            <a:r>
              <a:rPr lang="en-US" sz="2000" dirty="0"/>
              <a:t>Individual understands the seriousness of the risks associated with undesirable behaviors and the potential benefits of alternative behaviors</a:t>
            </a:r>
          </a:p>
          <a:p>
            <a:pPr marL="742950" lvl="1" indent="-285750">
              <a:buFont typeface="Arial" panose="020B0604020202020204" pitchFamily="34" charset="0"/>
              <a:buChar char="•"/>
            </a:pPr>
            <a:r>
              <a:rPr lang="en-US" sz="2000" dirty="0"/>
              <a:t>Individual has the knowledge &amp; skills needed to change behavior</a:t>
            </a:r>
          </a:p>
          <a:p>
            <a:pPr marL="742950" lvl="1" indent="-285750">
              <a:buFont typeface="Arial" panose="020B0604020202020204" pitchFamily="34" charset="0"/>
              <a:buChar char="•"/>
            </a:pPr>
            <a:r>
              <a:rPr lang="en-US" sz="2000" dirty="0"/>
              <a:t>Individual assesses his/her ability to change behavior is within his/her control</a:t>
            </a:r>
          </a:p>
          <a:p>
            <a:pPr marL="285750" indent="-285750">
              <a:buFont typeface="Arial" panose="020B0604020202020204" pitchFamily="34" charset="0"/>
              <a:buChar char="•"/>
            </a:pPr>
            <a:r>
              <a:rPr lang="en-US" sz="2400" b="1" dirty="0"/>
              <a:t>Examples of Outcomes</a:t>
            </a:r>
          </a:p>
          <a:p>
            <a:pPr marL="742950" lvl="1" indent="-285750">
              <a:buFont typeface="Arial" panose="020B0604020202020204" pitchFamily="34" charset="0"/>
              <a:buChar char="•"/>
            </a:pPr>
            <a:r>
              <a:rPr lang="en-US" sz="2000" b="1" u="sng" dirty="0"/>
              <a:t>Short-term</a:t>
            </a:r>
            <a:r>
              <a:rPr lang="en-US" sz="2000" b="1" dirty="0"/>
              <a:t>: </a:t>
            </a:r>
            <a:r>
              <a:rPr lang="en-US" sz="2000" dirty="0"/>
              <a:t>Pre-post test of nutrition knowledge, individual</a:t>
            </a:r>
          </a:p>
          <a:p>
            <a:pPr marL="742950" lvl="1" indent="-285750">
              <a:buFont typeface="Arial" panose="020B0604020202020204" pitchFamily="34" charset="0"/>
              <a:buChar char="•"/>
            </a:pPr>
            <a:r>
              <a:rPr lang="en-US" sz="2000" b="1" u="sng" dirty="0"/>
              <a:t>Intermediate-term</a:t>
            </a:r>
            <a:r>
              <a:rPr lang="en-US" sz="2000" b="1" dirty="0"/>
              <a:t>: </a:t>
            </a:r>
            <a:r>
              <a:rPr lang="en-US" sz="2000" dirty="0"/>
              <a:t>Adoption of new crop or practice; farm</a:t>
            </a:r>
          </a:p>
          <a:p>
            <a:pPr marL="742950" lvl="1" indent="-285750">
              <a:buFont typeface="Arial" panose="020B0604020202020204" pitchFamily="34" charset="0"/>
              <a:buChar char="•"/>
            </a:pPr>
            <a:r>
              <a:rPr lang="en-US" sz="2000" b="1" u="sng" dirty="0"/>
              <a:t>Long-term</a:t>
            </a:r>
            <a:r>
              <a:rPr lang="en-US" sz="2000" b="1" dirty="0"/>
              <a:t>: </a:t>
            </a:r>
            <a:r>
              <a:rPr lang="en-US" sz="2000" dirty="0"/>
              <a:t>New agricultural businesses are started; individual</a:t>
            </a:r>
          </a:p>
        </p:txBody>
      </p:sp>
      <p:sp>
        <p:nvSpPr>
          <p:cNvPr id="3" name="Title 2"/>
          <p:cNvSpPr>
            <a:spLocks noGrp="1"/>
          </p:cNvSpPr>
          <p:nvPr>
            <p:ph type="title"/>
          </p:nvPr>
        </p:nvSpPr>
        <p:spPr>
          <a:xfrm>
            <a:off x="208344" y="242806"/>
            <a:ext cx="8722647" cy="1493396"/>
          </a:xfrm>
        </p:spPr>
        <p:txBody>
          <a:bodyPr/>
          <a:lstStyle/>
          <a:p>
            <a:pPr algn="ctr"/>
            <a:r>
              <a:rPr lang="en-US" sz="4800" b="1" dirty="0">
                <a:solidFill>
                  <a:schemeClr val="accent2"/>
                </a:solidFill>
              </a:rPr>
              <a:t>Socio-Ecological Model of Change Individual Level Outcomes</a:t>
            </a:r>
          </a:p>
        </p:txBody>
      </p:sp>
    </p:spTree>
    <p:extLst>
      <p:ext uri="{BB962C8B-B14F-4D97-AF65-F5344CB8AC3E}">
        <p14:creationId xmlns:p14="http://schemas.microsoft.com/office/powerpoint/2010/main" val="3270346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8278" y="1701476"/>
            <a:ext cx="8752711" cy="4919242"/>
          </a:xfrm>
        </p:spPr>
        <p:txBody>
          <a:bodyPr/>
          <a:lstStyle/>
          <a:p>
            <a:pPr marL="342900" indent="-342900">
              <a:buFont typeface="Arial" panose="020B0604020202020204" pitchFamily="34" charset="0"/>
              <a:buChar char="•"/>
            </a:pPr>
            <a:r>
              <a:rPr lang="en-US" sz="2000" b="1" dirty="0"/>
              <a:t>Behavioral Outcomes Result From: </a:t>
            </a:r>
          </a:p>
          <a:p>
            <a:pPr marL="800100" lvl="1" indent="-342900">
              <a:buFont typeface="Arial" panose="020B0604020202020204" pitchFamily="34" charset="0"/>
              <a:buChar char="•"/>
            </a:pPr>
            <a:r>
              <a:rPr lang="en-US" sz="1800" dirty="0"/>
              <a:t>A combination of individual desire to change behavior and changes in the social environment of the individual</a:t>
            </a:r>
          </a:p>
          <a:p>
            <a:pPr marL="342900" indent="-342900">
              <a:buFont typeface="Arial" panose="020B0604020202020204" pitchFamily="34" charset="0"/>
              <a:buChar char="•"/>
            </a:pPr>
            <a:r>
              <a:rPr lang="en-US" sz="2000" b="1" dirty="0"/>
              <a:t>Assumptions</a:t>
            </a:r>
          </a:p>
          <a:p>
            <a:pPr marL="800100" lvl="1" indent="-342900">
              <a:buFont typeface="Arial" panose="020B0604020202020204" pitchFamily="34" charset="0"/>
              <a:buChar char="•"/>
            </a:pPr>
            <a:r>
              <a:rPr lang="en-US" sz="1800" dirty="0"/>
              <a:t>Behavioral choices are </a:t>
            </a:r>
            <a:r>
              <a:rPr lang="en-US" sz="1800" b="1" u="sng" dirty="0"/>
              <a:t>reasonably available </a:t>
            </a:r>
            <a:r>
              <a:rPr lang="en-US" sz="1800" dirty="0"/>
              <a:t>to the individual and the social networks of which s/he is a member</a:t>
            </a:r>
          </a:p>
          <a:p>
            <a:pPr marL="800100" lvl="1" indent="-342900">
              <a:buFont typeface="Arial" panose="020B0604020202020204" pitchFamily="34" charset="0"/>
              <a:buChar char="•"/>
            </a:pPr>
            <a:r>
              <a:rPr lang="en-US" sz="1800" dirty="0"/>
              <a:t>Individuals copy and learn behavior from significant individuals and groups that influence knowledge, skills, perceptions, and norms of desirable behaviors</a:t>
            </a:r>
          </a:p>
          <a:p>
            <a:pPr marL="800100" lvl="1" indent="-342900">
              <a:buFont typeface="Arial" panose="020B0604020202020204" pitchFamily="34" charset="0"/>
              <a:buChar char="•"/>
            </a:pPr>
            <a:r>
              <a:rPr lang="en-US" sz="1800" dirty="0"/>
              <a:t>Behavioral change is more likely and rapid when group norms reinforce individual intentions to change behavior</a:t>
            </a:r>
          </a:p>
          <a:p>
            <a:pPr marL="800100" lvl="1" indent="-342900">
              <a:buFont typeface="Arial" panose="020B0604020202020204" pitchFamily="34" charset="0"/>
              <a:buChar char="•"/>
            </a:pPr>
            <a:r>
              <a:rPr lang="en-US" sz="1800" dirty="0"/>
              <a:t>Support networks play a critical role in helping the individual achieve and maintain behavioral change</a:t>
            </a:r>
          </a:p>
          <a:p>
            <a:pPr marL="342900" indent="-342900">
              <a:buFont typeface="Arial" panose="020B0604020202020204" pitchFamily="34" charset="0"/>
              <a:buChar char="•"/>
            </a:pPr>
            <a:r>
              <a:rPr lang="en-US" sz="2000" b="1" dirty="0"/>
              <a:t>Examples of Outcomes </a:t>
            </a:r>
          </a:p>
          <a:p>
            <a:pPr marL="800100" lvl="1" indent="-342900">
              <a:buFont typeface="Arial" panose="020B0604020202020204" pitchFamily="34" charset="0"/>
              <a:buChar char="•"/>
            </a:pPr>
            <a:r>
              <a:rPr lang="en-US" sz="1800" b="1" u="sng" dirty="0"/>
              <a:t>Short-term</a:t>
            </a:r>
            <a:r>
              <a:rPr lang="en-US" sz="1800" b="1" dirty="0"/>
              <a:t>: </a:t>
            </a:r>
            <a:r>
              <a:rPr lang="en-US" sz="1800" dirty="0"/>
              <a:t>Establish support groups for those wanting to change diet; group</a:t>
            </a:r>
          </a:p>
          <a:p>
            <a:pPr marL="800100" lvl="1" indent="-342900">
              <a:buFont typeface="Arial" panose="020B0604020202020204" pitchFamily="34" charset="0"/>
              <a:buChar char="•"/>
            </a:pPr>
            <a:r>
              <a:rPr lang="en-US" sz="1800" b="1" u="sng" dirty="0"/>
              <a:t>Intermediate-term</a:t>
            </a:r>
            <a:r>
              <a:rPr lang="en-US" sz="1800" b="1" dirty="0"/>
              <a:t>: </a:t>
            </a:r>
            <a:r>
              <a:rPr lang="en-US" sz="1800" dirty="0"/>
              <a:t>Farmers form cooperative to market new crops; group</a:t>
            </a:r>
          </a:p>
          <a:p>
            <a:pPr marL="800100" lvl="1" indent="-342900">
              <a:buFont typeface="Arial" panose="020B0604020202020204" pitchFamily="34" charset="0"/>
              <a:buChar char="•"/>
            </a:pPr>
            <a:r>
              <a:rPr lang="en-US" sz="1800" b="1" u="sng" dirty="0"/>
              <a:t>Long-term</a:t>
            </a:r>
            <a:r>
              <a:rPr lang="en-US" sz="1800" b="1" dirty="0"/>
              <a:t>: </a:t>
            </a:r>
            <a:r>
              <a:rPr lang="en-US" sz="1800" dirty="0"/>
              <a:t>Ag policy council is developed to promote agricultural expansion; group</a:t>
            </a:r>
          </a:p>
        </p:txBody>
      </p:sp>
      <p:sp>
        <p:nvSpPr>
          <p:cNvPr id="3" name="Title 2"/>
          <p:cNvSpPr>
            <a:spLocks noGrp="1"/>
          </p:cNvSpPr>
          <p:nvPr>
            <p:ph type="title"/>
          </p:nvPr>
        </p:nvSpPr>
        <p:spPr>
          <a:xfrm>
            <a:off x="178278" y="208081"/>
            <a:ext cx="8752711" cy="1493396"/>
          </a:xfrm>
        </p:spPr>
        <p:txBody>
          <a:bodyPr/>
          <a:lstStyle/>
          <a:p>
            <a:pPr algn="ctr"/>
            <a:r>
              <a:rPr lang="en-US" sz="4800" b="1" dirty="0">
                <a:solidFill>
                  <a:schemeClr val="accent2"/>
                </a:solidFill>
              </a:rPr>
              <a:t>Socio-Ecological Model of Change Intermediate Level Outcomes</a:t>
            </a:r>
          </a:p>
        </p:txBody>
      </p:sp>
    </p:spTree>
    <p:extLst>
      <p:ext uri="{BB962C8B-B14F-4D97-AF65-F5344CB8AC3E}">
        <p14:creationId xmlns:p14="http://schemas.microsoft.com/office/powerpoint/2010/main" val="329751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8278" y="1701477"/>
            <a:ext cx="8752711" cy="4919242"/>
          </a:xfrm>
        </p:spPr>
        <p:txBody>
          <a:bodyPr/>
          <a:lstStyle/>
          <a:p>
            <a:pPr marL="285750" indent="-285750">
              <a:spcBef>
                <a:spcPts val="0"/>
              </a:spcBef>
              <a:buFont typeface="Arial" panose="020B0604020202020204" pitchFamily="34" charset="0"/>
              <a:buChar char="•"/>
            </a:pPr>
            <a:r>
              <a:rPr lang="en-US" sz="2000" b="1" dirty="0"/>
              <a:t>Behavioral Outcomes Result From: </a:t>
            </a:r>
          </a:p>
          <a:p>
            <a:pPr marL="742950" lvl="1" indent="-285750">
              <a:buFont typeface="Arial" panose="020B0604020202020204" pitchFamily="34" charset="0"/>
              <a:buChar char="•"/>
            </a:pPr>
            <a:r>
              <a:rPr lang="en-US" sz="1800" dirty="0"/>
              <a:t>A combination of individual decisions, changes in the social environment, and facilitating or enabling conditions in the community</a:t>
            </a:r>
          </a:p>
          <a:p>
            <a:pPr marL="285750" indent="-285750">
              <a:buFont typeface="Arial" panose="020B0604020202020204" pitchFamily="34" charset="0"/>
              <a:buChar char="•"/>
            </a:pPr>
            <a:r>
              <a:rPr lang="en-US" sz="2000" b="1" dirty="0"/>
              <a:t>Assumptions</a:t>
            </a:r>
          </a:p>
          <a:p>
            <a:pPr marL="742950" lvl="1" indent="-285750">
              <a:buFont typeface="Arial" panose="020B0604020202020204" pitchFamily="34" charset="0"/>
              <a:buChar char="•"/>
            </a:pPr>
            <a:r>
              <a:rPr lang="en-US" sz="1800" dirty="0"/>
              <a:t>External barriers make behavioral choices </a:t>
            </a:r>
            <a:r>
              <a:rPr lang="en-US" sz="1800" b="1" u="sng" dirty="0"/>
              <a:t>reasonably available </a:t>
            </a:r>
            <a:r>
              <a:rPr lang="en-US" sz="1800" dirty="0"/>
              <a:t>to individuals or groups</a:t>
            </a:r>
          </a:p>
          <a:p>
            <a:pPr marL="742950" lvl="1" indent="-285750">
              <a:buFont typeface="Arial" panose="020B0604020202020204" pitchFamily="34" charset="0"/>
              <a:buChar char="•"/>
            </a:pPr>
            <a:r>
              <a:rPr lang="en-US" sz="1800" dirty="0"/>
              <a:t>Reducing barriers to behavioral change is a critical enabling condition for behavioral change</a:t>
            </a:r>
          </a:p>
          <a:p>
            <a:pPr marL="742950" lvl="1" indent="-285750">
              <a:buFont typeface="Arial" panose="020B0604020202020204" pitchFamily="34" charset="0"/>
              <a:buChar char="•"/>
            </a:pPr>
            <a:r>
              <a:rPr lang="en-US" sz="1800" dirty="0"/>
              <a:t>Reducing barriers requires mobilizing resources internal and external to the community (community engagement)</a:t>
            </a:r>
          </a:p>
          <a:p>
            <a:pPr marL="285750" indent="-285750">
              <a:buFont typeface="Arial" panose="020B0604020202020204" pitchFamily="34" charset="0"/>
              <a:buChar char="•"/>
            </a:pPr>
            <a:r>
              <a:rPr lang="en-US" sz="2000" b="1" dirty="0"/>
              <a:t>Examples of Outcomes </a:t>
            </a:r>
          </a:p>
          <a:p>
            <a:pPr marL="742950" lvl="1" indent="-285750">
              <a:buFont typeface="Arial" panose="020B0604020202020204" pitchFamily="34" charset="0"/>
              <a:buChar char="•"/>
            </a:pPr>
            <a:r>
              <a:rPr lang="en-US" sz="1800" b="1" u="sng" dirty="0"/>
              <a:t>Short-term</a:t>
            </a:r>
            <a:r>
              <a:rPr lang="en-US" sz="1800" b="1" dirty="0"/>
              <a:t>: </a:t>
            </a:r>
            <a:r>
              <a:rPr lang="en-US" sz="1800" dirty="0"/>
              <a:t>County institutes policy to eliminate low-quality foods in schools; community</a:t>
            </a:r>
          </a:p>
          <a:p>
            <a:pPr marL="742950" lvl="1" indent="-285750">
              <a:buFont typeface="Arial" panose="020B0604020202020204" pitchFamily="34" charset="0"/>
              <a:buChar char="•"/>
            </a:pPr>
            <a:r>
              <a:rPr lang="en-US" sz="1800" b="1" u="sng" dirty="0"/>
              <a:t>Intermediate-term</a:t>
            </a:r>
            <a:r>
              <a:rPr lang="en-US" sz="1800" b="1" dirty="0"/>
              <a:t>: </a:t>
            </a:r>
            <a:r>
              <a:rPr lang="en-US" sz="1800" dirty="0"/>
              <a:t>Increased economic revenues and employment from coop; community</a:t>
            </a:r>
          </a:p>
          <a:p>
            <a:pPr marL="742950" lvl="1" indent="-285750">
              <a:buFont typeface="Arial" panose="020B0604020202020204" pitchFamily="34" charset="0"/>
              <a:buChar char="•"/>
            </a:pPr>
            <a:r>
              <a:rPr lang="en-US" sz="1800" b="1" u="sng" dirty="0"/>
              <a:t>Long-term</a:t>
            </a:r>
            <a:r>
              <a:rPr lang="en-US" sz="1800" b="1" dirty="0"/>
              <a:t>: </a:t>
            </a:r>
            <a:r>
              <a:rPr lang="en-US" sz="1800" dirty="0"/>
              <a:t>County rezones to protect agricultural land use; community</a:t>
            </a:r>
          </a:p>
        </p:txBody>
      </p:sp>
      <p:sp>
        <p:nvSpPr>
          <p:cNvPr id="3" name="Title 2"/>
          <p:cNvSpPr>
            <a:spLocks noGrp="1"/>
          </p:cNvSpPr>
          <p:nvPr>
            <p:ph type="title"/>
          </p:nvPr>
        </p:nvSpPr>
        <p:spPr>
          <a:xfrm>
            <a:off x="178278" y="208081"/>
            <a:ext cx="8752711" cy="1493396"/>
          </a:xfrm>
        </p:spPr>
        <p:txBody>
          <a:bodyPr/>
          <a:lstStyle/>
          <a:p>
            <a:pPr algn="ctr"/>
            <a:r>
              <a:rPr lang="en-US" sz="4800" b="1" dirty="0">
                <a:solidFill>
                  <a:schemeClr val="accent2"/>
                </a:solidFill>
              </a:rPr>
              <a:t>Socio-Ecological Model of Change Community Level Outcomes</a:t>
            </a:r>
          </a:p>
        </p:txBody>
      </p:sp>
    </p:spTree>
    <p:extLst>
      <p:ext uri="{BB962C8B-B14F-4D97-AF65-F5344CB8AC3E}">
        <p14:creationId xmlns:p14="http://schemas.microsoft.com/office/powerpoint/2010/main" val="2443388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2044" y="1602664"/>
            <a:ext cx="8280400" cy="1580373"/>
          </a:xfrm>
        </p:spPr>
        <p:txBody>
          <a:bodyPr/>
          <a:lstStyle/>
          <a:p>
            <a:pPr algn="ctr"/>
            <a:r>
              <a:rPr lang="en-US" sz="5400" b="1" dirty="0">
                <a:solidFill>
                  <a:schemeClr val="accent2"/>
                </a:solidFill>
              </a:rPr>
              <a:t>Objectives Based on a</a:t>
            </a:r>
            <a:br>
              <a:rPr lang="en-US" sz="5400" b="1" dirty="0">
                <a:solidFill>
                  <a:schemeClr val="accent2"/>
                </a:solidFill>
              </a:rPr>
            </a:br>
            <a:r>
              <a:rPr lang="en-US" sz="5400" b="1" dirty="0">
                <a:solidFill>
                  <a:schemeClr val="accent2"/>
                </a:solidFill>
              </a:rPr>
              <a:t>Theory of Change</a:t>
            </a:r>
          </a:p>
        </p:txBody>
      </p:sp>
    </p:spTree>
    <p:extLst>
      <p:ext uri="{BB962C8B-B14F-4D97-AF65-F5344CB8AC3E}">
        <p14:creationId xmlns:p14="http://schemas.microsoft.com/office/powerpoint/2010/main" val="1079091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8653" y="1828800"/>
            <a:ext cx="7535120" cy="4673600"/>
          </a:xfrm>
        </p:spPr>
        <p:txBody>
          <a:bodyPr/>
          <a:lstStyle/>
          <a:p>
            <a:r>
              <a:rPr lang="en-US" sz="5400" b="1" dirty="0"/>
              <a:t>S</a:t>
            </a:r>
            <a:r>
              <a:rPr lang="en-US" sz="4400" dirty="0"/>
              <a:t>pecific</a:t>
            </a:r>
          </a:p>
          <a:p>
            <a:r>
              <a:rPr lang="en-US" sz="5400" b="1" dirty="0"/>
              <a:t>M</a:t>
            </a:r>
            <a:r>
              <a:rPr lang="en-US" sz="4400" dirty="0"/>
              <a:t>easurable with measurement</a:t>
            </a:r>
          </a:p>
          <a:p>
            <a:r>
              <a:rPr lang="en-US" sz="5400" b="1" dirty="0"/>
              <a:t>A</a:t>
            </a:r>
            <a:r>
              <a:rPr lang="en-US" sz="4400" dirty="0"/>
              <a:t>chievable</a:t>
            </a:r>
          </a:p>
          <a:p>
            <a:r>
              <a:rPr lang="en-US" sz="5400" b="1" dirty="0"/>
              <a:t>R</a:t>
            </a:r>
            <a:r>
              <a:rPr lang="en-US" sz="4400" dirty="0"/>
              <a:t>elevant</a:t>
            </a:r>
          </a:p>
          <a:p>
            <a:r>
              <a:rPr lang="en-US" sz="5400" b="1" dirty="0"/>
              <a:t>T</a:t>
            </a:r>
            <a:r>
              <a:rPr lang="en-US" sz="4400" dirty="0"/>
              <a:t>ime-oriented</a:t>
            </a:r>
          </a:p>
        </p:txBody>
      </p:sp>
      <p:sp>
        <p:nvSpPr>
          <p:cNvPr id="3" name="Title 2"/>
          <p:cNvSpPr>
            <a:spLocks noGrp="1"/>
          </p:cNvSpPr>
          <p:nvPr>
            <p:ph type="title"/>
          </p:nvPr>
        </p:nvSpPr>
        <p:spPr>
          <a:xfrm>
            <a:off x="457200" y="572948"/>
            <a:ext cx="8280400" cy="1035934"/>
          </a:xfrm>
        </p:spPr>
        <p:txBody>
          <a:bodyPr/>
          <a:lstStyle/>
          <a:p>
            <a:pPr algn="ctr"/>
            <a:r>
              <a:rPr lang="en-US" sz="5400" b="1" dirty="0">
                <a:solidFill>
                  <a:schemeClr val="accent2"/>
                </a:solidFill>
              </a:rPr>
              <a:t>S.M.A.R.T. Objectives</a:t>
            </a:r>
          </a:p>
        </p:txBody>
      </p:sp>
    </p:spTree>
    <p:extLst>
      <p:ext uri="{BB962C8B-B14F-4D97-AF65-F5344CB8AC3E}">
        <p14:creationId xmlns:p14="http://schemas.microsoft.com/office/powerpoint/2010/main" val="3774743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6013" y="1828800"/>
            <a:ext cx="8280400" cy="4673600"/>
          </a:xfrm>
        </p:spPr>
        <p:txBody>
          <a:bodyPr/>
          <a:lstStyle/>
          <a:p>
            <a:r>
              <a:rPr lang="en-US" sz="4400" b="1" dirty="0"/>
              <a:t>SPECIFIC</a:t>
            </a:r>
            <a:endParaRPr lang="en-US" sz="4400" dirty="0"/>
          </a:p>
          <a:p>
            <a:pPr marL="457200" indent="-457200">
              <a:buFont typeface="Arial" panose="020B0604020202020204" pitchFamily="34" charset="0"/>
              <a:buChar char="•"/>
            </a:pPr>
            <a:r>
              <a:rPr lang="en-US" sz="2400" b="1" dirty="0"/>
              <a:t>What will you achieve?</a:t>
            </a:r>
          </a:p>
          <a:p>
            <a:pPr marL="800100" lvl="1" indent="-342900">
              <a:buFont typeface="Arial" panose="020B0604020202020204" pitchFamily="34" charset="0"/>
              <a:buChar char="•"/>
            </a:pPr>
            <a:r>
              <a:rPr lang="en-US" sz="2000" dirty="0"/>
              <a:t>Conduct pilot tests of adding FFV to existing sales venues (such as convenience stores) in disadvantaged communities</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b="1" dirty="0"/>
              <a:t>How will you know when it is done?</a:t>
            </a:r>
          </a:p>
          <a:p>
            <a:pPr marL="800100" lvl="1" indent="-342900">
              <a:buFont typeface="Arial" panose="020B0604020202020204" pitchFamily="34" charset="0"/>
              <a:buChar char="•"/>
            </a:pPr>
            <a:r>
              <a:rPr lang="en-US" sz="2000" dirty="0"/>
              <a:t>Potential sites for new venues will be identified</a:t>
            </a:r>
          </a:p>
          <a:p>
            <a:pPr marL="800100" lvl="1" indent="-342900">
              <a:buFont typeface="Arial" panose="020B0604020202020204" pitchFamily="34" charset="0"/>
              <a:buChar char="•"/>
            </a:pPr>
            <a:r>
              <a:rPr lang="en-US" sz="2000" dirty="0"/>
              <a:t>Installation of chilling equipment will be completed if needed</a:t>
            </a:r>
          </a:p>
          <a:p>
            <a:pPr marL="800100" lvl="1" indent="-342900">
              <a:buFont typeface="Arial" panose="020B0604020202020204" pitchFamily="34" charset="0"/>
              <a:buChar char="•"/>
            </a:pPr>
            <a:r>
              <a:rPr lang="en-US" sz="2000" dirty="0"/>
              <a:t>System to track sales is installed</a:t>
            </a:r>
          </a:p>
          <a:p>
            <a:pPr marL="800100" lvl="1" indent="-342900">
              <a:buFont typeface="Arial" panose="020B0604020202020204" pitchFamily="34" charset="0"/>
              <a:buChar char="•"/>
            </a:pPr>
            <a:r>
              <a:rPr lang="en-US" sz="2000" dirty="0"/>
              <a:t>Produce delivery system is tested and functions</a:t>
            </a:r>
          </a:p>
          <a:p>
            <a:pPr marL="800100" lvl="1" indent="-342900">
              <a:buFont typeface="Arial" panose="020B0604020202020204" pitchFamily="34" charset="0"/>
              <a:buChar char="•"/>
            </a:pPr>
            <a:r>
              <a:rPr lang="en-US" sz="2000" dirty="0"/>
              <a:t>Periodic evaluations are completed for first year of operation</a:t>
            </a:r>
          </a:p>
        </p:txBody>
      </p:sp>
      <p:sp>
        <p:nvSpPr>
          <p:cNvPr id="3" name="Title 2"/>
          <p:cNvSpPr>
            <a:spLocks noGrp="1"/>
          </p:cNvSpPr>
          <p:nvPr>
            <p:ph type="title"/>
          </p:nvPr>
        </p:nvSpPr>
        <p:spPr>
          <a:xfrm>
            <a:off x="426013" y="364604"/>
            <a:ext cx="8280400" cy="1464196"/>
          </a:xfrm>
        </p:spPr>
        <p:txBody>
          <a:bodyPr/>
          <a:lstStyle/>
          <a:p>
            <a:pPr algn="ctr"/>
            <a:r>
              <a:rPr lang="en-US" sz="5400" b="1" dirty="0">
                <a:solidFill>
                  <a:schemeClr val="accent2"/>
                </a:solidFill>
              </a:rPr>
              <a:t>S.M.A.R.T. Objectives Worksheet</a:t>
            </a:r>
          </a:p>
        </p:txBody>
      </p:sp>
    </p:spTree>
    <p:extLst>
      <p:ext uri="{BB962C8B-B14F-4D97-AF65-F5344CB8AC3E}">
        <p14:creationId xmlns:p14="http://schemas.microsoft.com/office/powerpoint/2010/main" val="4188034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3077" y="1770186"/>
            <a:ext cx="8534400" cy="4888522"/>
          </a:xfrm>
        </p:spPr>
        <p:txBody>
          <a:bodyPr/>
          <a:lstStyle/>
          <a:p>
            <a:r>
              <a:rPr lang="en-US" sz="4000" b="1" dirty="0"/>
              <a:t>MEASUREABLE WITH MEASUREMENT</a:t>
            </a:r>
            <a:endParaRPr lang="en-US" sz="4000" dirty="0"/>
          </a:p>
          <a:p>
            <a:pPr marL="457200" indent="-457200">
              <a:buFont typeface="Arial" panose="020B0604020202020204" pitchFamily="34" charset="0"/>
              <a:buChar char="•"/>
            </a:pPr>
            <a:r>
              <a:rPr lang="en-US" sz="1800" b="1" dirty="0"/>
              <a:t>If applicable, what are the quantity &amp; quality expectations?</a:t>
            </a:r>
          </a:p>
          <a:p>
            <a:pPr marL="800100" lvl="1" indent="-342900">
              <a:buFont typeface="Arial" panose="020B0604020202020204" pitchFamily="34" charset="0"/>
              <a:buChar char="•"/>
            </a:pPr>
            <a:r>
              <a:rPr lang="en-US" sz="1600" dirty="0"/>
              <a:t>At least six or eight sites, preferably ten or twelve, are established</a:t>
            </a:r>
          </a:p>
          <a:p>
            <a:pPr marL="800100" lvl="1" indent="-342900">
              <a:buFont typeface="Arial" panose="020B0604020202020204" pitchFamily="34" charset="0"/>
              <a:buChar char="•"/>
            </a:pPr>
            <a:r>
              <a:rPr lang="en-US" sz="1600" dirty="0"/>
              <a:t>At least sixty percent of sites continue into year 2 of test</a:t>
            </a:r>
          </a:p>
          <a:p>
            <a:pPr marL="800100" lvl="1" indent="-342900">
              <a:buFont typeface="Arial" panose="020B0604020202020204" pitchFamily="34" charset="0"/>
              <a:buChar char="•"/>
            </a:pPr>
            <a:r>
              <a:rPr lang="en-US" sz="1600" dirty="0"/>
              <a:t>At least 90% of deliveries are made on time and are of the quality needed</a:t>
            </a:r>
          </a:p>
          <a:p>
            <a:pPr marL="800100" lvl="1" indent="-342900">
              <a:buFont typeface="Arial" panose="020B0604020202020204" pitchFamily="34" charset="0"/>
              <a:buChar char="•"/>
            </a:pPr>
            <a:r>
              <a:rPr lang="en-US" sz="1600" dirty="0"/>
              <a:t>Sales increase at least 50% over the course of Year 1</a:t>
            </a:r>
          </a:p>
          <a:p>
            <a:pPr marL="800100" lvl="1"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800" b="1" dirty="0"/>
              <a:t>If applicable, what are the frequency expectations?</a:t>
            </a:r>
          </a:p>
          <a:p>
            <a:pPr marL="742950" lvl="1" indent="-285750">
              <a:buFont typeface="Arial" panose="020B0604020202020204" pitchFamily="34" charset="0"/>
              <a:buChar char="•"/>
            </a:pPr>
            <a:r>
              <a:rPr lang="en-US" sz="1600" dirty="0"/>
              <a:t>All sites are visited monthly to collect data and discuss any emerging issues with operator</a:t>
            </a:r>
          </a:p>
          <a:p>
            <a:pPr marL="742950" lvl="1" indent="-285750">
              <a:buFont typeface="Arial" panose="020B0604020202020204" pitchFamily="34" charset="0"/>
              <a:buChar char="•"/>
            </a:pPr>
            <a:endParaRPr lang="en-US" sz="1600" dirty="0"/>
          </a:p>
          <a:p>
            <a:pPr marL="342900" indent="-342900">
              <a:buFont typeface="Arial" panose="020B0604020202020204" pitchFamily="34" charset="0"/>
              <a:buChar char="•"/>
            </a:pPr>
            <a:r>
              <a:rPr lang="en-US" sz="1800" b="1" dirty="0"/>
              <a:t>If applicable, what are the cost expectations?</a:t>
            </a:r>
          </a:p>
          <a:p>
            <a:pPr marL="742950" lvl="1" indent="-285750">
              <a:buFont typeface="Arial" panose="020B0604020202020204" pitchFamily="34" charset="0"/>
              <a:buChar char="•"/>
            </a:pPr>
            <a:r>
              <a:rPr lang="en-US" sz="1600" dirty="0"/>
              <a:t>Salary and operating costs of delivery trucks</a:t>
            </a:r>
          </a:p>
          <a:p>
            <a:pPr marL="742950" lvl="1" indent="-285750">
              <a:buFont typeface="Arial" panose="020B0604020202020204" pitchFamily="34" charset="0"/>
              <a:buChar char="•"/>
            </a:pPr>
            <a:r>
              <a:rPr lang="en-US" sz="1600" dirty="0"/>
              <a:t>Pay data collectors</a:t>
            </a:r>
          </a:p>
          <a:p>
            <a:pPr marL="742950" lvl="1" indent="-285750">
              <a:buFont typeface="Arial" panose="020B0604020202020204" pitchFamily="34" charset="0"/>
              <a:buChar char="•"/>
            </a:pPr>
            <a:r>
              <a:rPr lang="en-US" sz="1600" dirty="0"/>
              <a:t>Cost of chilling equipment if not already available in the venue</a:t>
            </a:r>
          </a:p>
          <a:p>
            <a:pPr marL="742950" lvl="1" indent="-285750">
              <a:buFont typeface="Arial" panose="020B0604020202020204" pitchFamily="34" charset="0"/>
              <a:buChar char="•"/>
            </a:pPr>
            <a:r>
              <a:rPr lang="en-US" sz="1600" dirty="0"/>
              <a:t>May need to upgrade sales tracking system</a:t>
            </a:r>
          </a:p>
        </p:txBody>
      </p:sp>
      <p:sp>
        <p:nvSpPr>
          <p:cNvPr id="3" name="Title 2"/>
          <p:cNvSpPr>
            <a:spLocks noGrp="1"/>
          </p:cNvSpPr>
          <p:nvPr>
            <p:ph type="title"/>
          </p:nvPr>
        </p:nvSpPr>
        <p:spPr>
          <a:xfrm>
            <a:off x="420077" y="223927"/>
            <a:ext cx="8280400" cy="1464196"/>
          </a:xfrm>
        </p:spPr>
        <p:txBody>
          <a:bodyPr/>
          <a:lstStyle/>
          <a:p>
            <a:pPr algn="ctr"/>
            <a:r>
              <a:rPr lang="en-US" sz="5400" b="1" dirty="0">
                <a:solidFill>
                  <a:schemeClr val="accent2"/>
                </a:solidFill>
              </a:rPr>
              <a:t>S.M.A.R.T. Objectives Worksheet</a:t>
            </a:r>
          </a:p>
        </p:txBody>
      </p:sp>
    </p:spTree>
    <p:extLst>
      <p:ext uri="{BB962C8B-B14F-4D97-AF65-F5344CB8AC3E}">
        <p14:creationId xmlns:p14="http://schemas.microsoft.com/office/powerpoint/2010/main" val="3257856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799" y="1676400"/>
            <a:ext cx="8522677" cy="4947138"/>
          </a:xfrm>
        </p:spPr>
        <p:txBody>
          <a:bodyPr/>
          <a:lstStyle/>
          <a:p>
            <a:r>
              <a:rPr lang="en-US" sz="4400" b="1" dirty="0"/>
              <a:t>ACHIEVABLE</a:t>
            </a:r>
          </a:p>
          <a:p>
            <a:pPr marL="457200" indent="-457200">
              <a:buFont typeface="Arial" panose="020B0604020202020204" pitchFamily="34" charset="0"/>
              <a:buChar char="•"/>
            </a:pPr>
            <a:r>
              <a:rPr lang="en-US" sz="2000" b="1" dirty="0"/>
              <a:t>What are the knowledge, skills, abilities and experience needed to achieve the objective?</a:t>
            </a:r>
          </a:p>
          <a:p>
            <a:pPr marL="800100" lvl="1" indent="-342900">
              <a:buFont typeface="Arial" panose="020B0604020202020204" pitchFamily="34" charset="0"/>
              <a:buChar char="•"/>
            </a:pPr>
            <a:r>
              <a:rPr lang="en-US" sz="1800" dirty="0"/>
              <a:t>Experienced collaborator </a:t>
            </a:r>
          </a:p>
          <a:p>
            <a:pPr marL="800100" lvl="1" indent="-342900">
              <a:buFont typeface="Arial" panose="020B0604020202020204" pitchFamily="34" charset="0"/>
              <a:buChar char="•"/>
            </a:pPr>
            <a:r>
              <a:rPr lang="en-US" sz="1800" dirty="0"/>
              <a:t>Qualified data collector </a:t>
            </a:r>
          </a:p>
          <a:p>
            <a:pPr marL="800100" lvl="1" indent="-342900">
              <a:buFont typeface="Arial" panose="020B0604020202020204" pitchFamily="34" charset="0"/>
              <a:buChar char="•"/>
            </a:pPr>
            <a:r>
              <a:rPr lang="en-US" sz="1800" dirty="0"/>
              <a:t>Reliable FFV providers</a:t>
            </a:r>
          </a:p>
          <a:p>
            <a:pPr marL="800100" lvl="1" indent="-342900">
              <a:buFont typeface="Arial" panose="020B0604020202020204" pitchFamily="34" charset="0"/>
              <a:buChar char="•"/>
            </a:pPr>
            <a:endParaRPr lang="en-US" sz="1400" dirty="0"/>
          </a:p>
          <a:p>
            <a:pPr marL="457200" indent="-457200">
              <a:buFont typeface="Arial" panose="020B0604020202020204" pitchFamily="34" charset="0"/>
              <a:buChar char="•"/>
            </a:pPr>
            <a:r>
              <a:rPr lang="en-US" sz="2000" b="1" dirty="0"/>
              <a:t>Are there available resources to achieve the objective?  If so, what are they?</a:t>
            </a:r>
          </a:p>
          <a:p>
            <a:pPr marL="800100" lvl="1" indent="-342900">
              <a:buFont typeface="Arial" panose="020B0604020202020204" pitchFamily="34" charset="0"/>
              <a:buChar char="•"/>
            </a:pPr>
            <a:r>
              <a:rPr lang="en-US" sz="1800" dirty="0"/>
              <a:t>Dependent on grant funding</a:t>
            </a:r>
          </a:p>
          <a:p>
            <a:pPr marL="34925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2000" b="1" dirty="0"/>
              <a:t>Are there any time factor or environmental constraints that need to be considered?  If so, what are they?</a:t>
            </a:r>
          </a:p>
          <a:p>
            <a:pPr marL="800100" lvl="1" indent="-342900">
              <a:buFont typeface="Arial" panose="020B0604020202020204" pitchFamily="34" charset="0"/>
              <a:buChar char="•"/>
            </a:pPr>
            <a:r>
              <a:rPr lang="en-US" sz="1800" dirty="0"/>
              <a:t>Seasonal availability of locally produced FFV</a:t>
            </a:r>
          </a:p>
          <a:p>
            <a:endParaRPr lang="en-US" sz="3600" dirty="0"/>
          </a:p>
        </p:txBody>
      </p:sp>
      <p:sp>
        <p:nvSpPr>
          <p:cNvPr id="3" name="Title 2"/>
          <p:cNvSpPr>
            <a:spLocks noGrp="1"/>
          </p:cNvSpPr>
          <p:nvPr>
            <p:ph type="title"/>
          </p:nvPr>
        </p:nvSpPr>
        <p:spPr>
          <a:xfrm>
            <a:off x="425938" y="212204"/>
            <a:ext cx="8280400" cy="1464196"/>
          </a:xfrm>
        </p:spPr>
        <p:txBody>
          <a:bodyPr/>
          <a:lstStyle/>
          <a:p>
            <a:pPr algn="ctr"/>
            <a:r>
              <a:rPr lang="en-US" sz="5400" b="1" dirty="0">
                <a:solidFill>
                  <a:schemeClr val="accent2"/>
                </a:solidFill>
              </a:rPr>
              <a:t>S.M.A.R.T. Objectives Worksheet</a:t>
            </a:r>
          </a:p>
        </p:txBody>
      </p:sp>
    </p:spTree>
    <p:extLst>
      <p:ext uri="{BB962C8B-B14F-4D97-AF65-F5344CB8AC3E}">
        <p14:creationId xmlns:p14="http://schemas.microsoft.com/office/powerpoint/2010/main" val="1949664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5666" y="1678329"/>
            <a:ext cx="8472668" cy="4872942"/>
          </a:xfrm>
        </p:spPr>
        <p:txBody>
          <a:bodyPr/>
          <a:lstStyle/>
          <a:p>
            <a:r>
              <a:rPr lang="en-US" sz="4000" b="1" dirty="0"/>
              <a:t>RELEVANT</a:t>
            </a:r>
            <a:endParaRPr lang="en-US" sz="4000" dirty="0"/>
          </a:p>
          <a:p>
            <a:pPr marL="457200" indent="-457200">
              <a:buFont typeface="Arial" panose="020B0604020202020204" pitchFamily="34" charset="0"/>
              <a:buChar char="•"/>
            </a:pPr>
            <a:r>
              <a:rPr lang="en-US" sz="1800" b="1" dirty="0"/>
              <a:t>Which of UF’s strategic priority areas does it address?</a:t>
            </a:r>
          </a:p>
          <a:p>
            <a:pPr marL="800100" lvl="1" indent="-342900">
              <a:buFont typeface="Arial" panose="020B0604020202020204" pitchFamily="34" charset="0"/>
              <a:buChar char="•"/>
            </a:pPr>
            <a:r>
              <a:rPr lang="en-US" sz="1600" dirty="0"/>
              <a:t>Enhanced profitability and productivity of agriculture</a:t>
            </a:r>
          </a:p>
          <a:p>
            <a:pPr marL="800100" lvl="1" indent="-342900">
              <a:buFont typeface="Arial" panose="020B0604020202020204" pitchFamily="34" charset="0"/>
              <a:buChar char="•"/>
            </a:pPr>
            <a:r>
              <a:rPr lang="en-US" sz="1600" dirty="0"/>
              <a:t>Improved nutrition and health</a:t>
            </a:r>
          </a:p>
          <a:p>
            <a:pPr marL="800100" lvl="1" indent="-342900">
              <a:buFont typeface="Arial" panose="020B0604020202020204" pitchFamily="34" charset="0"/>
              <a:buChar char="•"/>
            </a:pPr>
            <a:endParaRPr lang="en-US" sz="1000" dirty="0"/>
          </a:p>
          <a:p>
            <a:pPr marL="457200" indent="-457200">
              <a:buFont typeface="Arial" panose="020B0604020202020204" pitchFamily="34" charset="0"/>
              <a:buChar char="•"/>
            </a:pPr>
            <a:r>
              <a:rPr lang="en-US" sz="1800" b="1" dirty="0"/>
              <a:t>Which department or supervisor objective does it support?</a:t>
            </a:r>
          </a:p>
          <a:p>
            <a:pPr marL="800100" lvl="1" indent="-342900">
              <a:buFont typeface="Arial" panose="020B0604020202020204" pitchFamily="34" charset="0"/>
              <a:buChar char="•"/>
            </a:pPr>
            <a:r>
              <a:rPr lang="en-US" sz="1600" dirty="0"/>
              <a:t>County health department goals of reduced morbidity and mortality from chronic disease</a:t>
            </a:r>
          </a:p>
          <a:p>
            <a:pPr marL="800100" lvl="1" indent="-342900">
              <a:buFont typeface="Arial" panose="020B0604020202020204" pitchFamily="34" charset="0"/>
              <a:buChar char="•"/>
            </a:pPr>
            <a:r>
              <a:rPr lang="en-US" sz="1600" dirty="0"/>
              <a:t>County Board of Commissioners goal to reduce expenditures on health and welfare and increase revenues</a:t>
            </a:r>
          </a:p>
          <a:p>
            <a:pPr marL="800100" lvl="1" indent="-342900">
              <a:buFont typeface="Arial" panose="020B0604020202020204" pitchFamily="34" charset="0"/>
              <a:buChar char="•"/>
            </a:pPr>
            <a:r>
              <a:rPr lang="en-US" sz="1600" dirty="0"/>
              <a:t>Regional Economic Development Council goal to increase business retention in the county</a:t>
            </a:r>
          </a:p>
          <a:p>
            <a:pPr marL="800100" lvl="1" indent="-342900">
              <a:buFont typeface="Arial" panose="020B0604020202020204" pitchFamily="34" charset="0"/>
              <a:buChar char="•"/>
            </a:pPr>
            <a:endParaRPr lang="en-US" sz="1000" dirty="0"/>
          </a:p>
          <a:p>
            <a:pPr marL="457200" indent="-457200">
              <a:buFont typeface="Arial" panose="020B0604020202020204" pitchFamily="34" charset="0"/>
              <a:buChar char="•"/>
            </a:pPr>
            <a:r>
              <a:rPr lang="en-US" sz="1800" b="1" dirty="0"/>
              <a:t>Why are you doing this?</a:t>
            </a:r>
          </a:p>
          <a:p>
            <a:pPr marL="800100" lvl="1" indent="-342900">
              <a:buFont typeface="Arial" panose="020B0604020202020204" pitchFamily="34" charset="0"/>
              <a:buChar char="•"/>
            </a:pPr>
            <a:r>
              <a:rPr lang="en-US" sz="1600" dirty="0"/>
              <a:t>Many attempts have been made to establish alternative sources of food for disadvantaged communities, including farmers’ markets, school gardens, and community gardens. The use of existing venues to get FFV into communities would significantly complement and enhance these efforts, potentially at lower cost over the long term.</a:t>
            </a:r>
          </a:p>
          <a:p>
            <a:pPr lvl="2"/>
            <a:endParaRPr lang="en-US" sz="1600" dirty="0"/>
          </a:p>
          <a:p>
            <a:endParaRPr lang="en-US" sz="4400" dirty="0"/>
          </a:p>
        </p:txBody>
      </p:sp>
      <p:sp>
        <p:nvSpPr>
          <p:cNvPr id="3" name="Title 2"/>
          <p:cNvSpPr>
            <a:spLocks noGrp="1"/>
          </p:cNvSpPr>
          <p:nvPr>
            <p:ph type="title"/>
          </p:nvPr>
        </p:nvSpPr>
        <p:spPr>
          <a:xfrm>
            <a:off x="426013" y="214133"/>
            <a:ext cx="8280400" cy="1464196"/>
          </a:xfrm>
        </p:spPr>
        <p:txBody>
          <a:bodyPr/>
          <a:lstStyle/>
          <a:p>
            <a:pPr algn="ctr"/>
            <a:r>
              <a:rPr lang="en-US" sz="5400" b="1" dirty="0">
                <a:solidFill>
                  <a:schemeClr val="accent2"/>
                </a:solidFill>
              </a:rPr>
              <a:t>S.M.A.R.T. Objectives Worksheet</a:t>
            </a:r>
          </a:p>
        </p:txBody>
      </p:sp>
    </p:spTree>
    <p:extLst>
      <p:ext uri="{BB962C8B-B14F-4D97-AF65-F5344CB8AC3E}">
        <p14:creationId xmlns:p14="http://schemas.microsoft.com/office/powerpoint/2010/main" val="3536434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3200" dirty="0"/>
              <a:t>Community systems consist of the resources, the public and private organizations that manage the resources, and the linkages or connections between the managers, stakeholders and users of these resources in a given locale </a:t>
            </a:r>
          </a:p>
          <a:p>
            <a:pPr marL="342900" indent="-342900">
              <a:buFont typeface="Arial" panose="020B0604020202020204" pitchFamily="34" charset="0"/>
              <a:buChar char="•"/>
            </a:pPr>
            <a:r>
              <a:rPr lang="en-US" sz="3200" dirty="0"/>
              <a:t>The scale may be from small (a neighborhood) to a town or city to a large metropolitan area which includes the surrounding agricultural areas</a:t>
            </a:r>
          </a:p>
        </p:txBody>
      </p:sp>
      <p:sp>
        <p:nvSpPr>
          <p:cNvPr id="3" name="Title 2"/>
          <p:cNvSpPr>
            <a:spLocks noGrp="1"/>
          </p:cNvSpPr>
          <p:nvPr>
            <p:ph type="title"/>
          </p:nvPr>
        </p:nvSpPr>
        <p:spPr/>
        <p:txBody>
          <a:bodyPr/>
          <a:lstStyle/>
          <a:p>
            <a:pPr algn="ctr"/>
            <a:r>
              <a:rPr lang="en-US" sz="5400" b="1" dirty="0">
                <a:solidFill>
                  <a:schemeClr val="accent2"/>
                </a:solidFill>
              </a:rPr>
              <a:t>Community Systems</a:t>
            </a:r>
          </a:p>
        </p:txBody>
      </p:sp>
    </p:spTree>
    <p:extLst>
      <p:ext uri="{BB962C8B-B14F-4D97-AF65-F5344CB8AC3E}">
        <p14:creationId xmlns:p14="http://schemas.microsoft.com/office/powerpoint/2010/main" val="2061727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6013" y="2326511"/>
            <a:ext cx="8280400" cy="4175888"/>
          </a:xfrm>
        </p:spPr>
        <p:txBody>
          <a:bodyPr/>
          <a:lstStyle/>
          <a:p>
            <a:r>
              <a:rPr lang="en-US" sz="4400" b="1" dirty="0"/>
              <a:t>TIME-ORIENTED</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b="1" dirty="0"/>
              <a:t>When does it need to be completed?</a:t>
            </a:r>
          </a:p>
          <a:p>
            <a:pPr marL="800100" lvl="1" indent="-342900">
              <a:buFont typeface="Arial" panose="020B0604020202020204" pitchFamily="34" charset="0"/>
              <a:buChar char="•"/>
            </a:pPr>
            <a:r>
              <a:rPr lang="en-US" dirty="0"/>
              <a:t>Two years total, with an internal evaluation at the end of year 1</a:t>
            </a:r>
          </a:p>
        </p:txBody>
      </p:sp>
      <p:sp>
        <p:nvSpPr>
          <p:cNvPr id="3" name="Title 2"/>
          <p:cNvSpPr>
            <a:spLocks noGrp="1"/>
          </p:cNvSpPr>
          <p:nvPr>
            <p:ph type="title"/>
          </p:nvPr>
        </p:nvSpPr>
        <p:spPr>
          <a:xfrm>
            <a:off x="426013" y="364604"/>
            <a:ext cx="8280400" cy="1464196"/>
          </a:xfrm>
        </p:spPr>
        <p:txBody>
          <a:bodyPr/>
          <a:lstStyle/>
          <a:p>
            <a:pPr algn="ctr"/>
            <a:r>
              <a:rPr lang="en-US" sz="5400" b="1" dirty="0">
                <a:solidFill>
                  <a:schemeClr val="accent2"/>
                </a:solidFill>
              </a:rPr>
              <a:t>S.M.A.R.T. Objectives Worksheet</a:t>
            </a:r>
          </a:p>
        </p:txBody>
      </p:sp>
    </p:spTree>
    <p:extLst>
      <p:ext uri="{BB962C8B-B14F-4D97-AF65-F5344CB8AC3E}">
        <p14:creationId xmlns:p14="http://schemas.microsoft.com/office/powerpoint/2010/main" val="4293036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25165"/>
            <a:ext cx="8280400" cy="3377234"/>
          </a:xfrm>
        </p:spPr>
        <p:txBody>
          <a:bodyPr/>
          <a:lstStyle/>
          <a:p>
            <a:pPr algn="ctr"/>
            <a:r>
              <a:rPr lang="en-US" sz="4000" dirty="0"/>
              <a:t>Identifying Partners</a:t>
            </a:r>
          </a:p>
          <a:p>
            <a:pPr algn="ctr"/>
            <a:endParaRPr lang="en-US" sz="3600" dirty="0"/>
          </a:p>
        </p:txBody>
      </p:sp>
      <p:sp>
        <p:nvSpPr>
          <p:cNvPr id="3" name="Title 2"/>
          <p:cNvSpPr>
            <a:spLocks noGrp="1"/>
          </p:cNvSpPr>
          <p:nvPr>
            <p:ph type="title"/>
          </p:nvPr>
        </p:nvSpPr>
        <p:spPr>
          <a:xfrm>
            <a:off x="457200" y="1024360"/>
            <a:ext cx="8280400" cy="1545220"/>
          </a:xfrm>
        </p:spPr>
        <p:txBody>
          <a:bodyPr/>
          <a:lstStyle/>
          <a:p>
            <a:pPr algn="ctr"/>
            <a:r>
              <a:rPr lang="en-US" sz="5400" b="1" dirty="0">
                <a:solidFill>
                  <a:schemeClr val="accent2"/>
                </a:solidFill>
              </a:rPr>
              <a:t>Collaborating for Community Food Systems</a:t>
            </a:r>
          </a:p>
        </p:txBody>
      </p:sp>
    </p:spTree>
    <p:extLst>
      <p:ext uri="{BB962C8B-B14F-4D97-AF65-F5344CB8AC3E}">
        <p14:creationId xmlns:p14="http://schemas.microsoft.com/office/powerpoint/2010/main" val="401541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625512" y="1864160"/>
            <a:ext cx="7943776" cy="4602879"/>
          </a:xfrm>
          <a:prstGeom prst="rect">
            <a:avLst/>
          </a:prstGeom>
          <a:solidFill>
            <a:schemeClr val="bg1"/>
          </a:solidFill>
        </p:spPr>
      </p:pic>
      <p:sp>
        <p:nvSpPr>
          <p:cNvPr id="3" name="Title 2"/>
          <p:cNvSpPr>
            <a:spLocks noGrp="1"/>
          </p:cNvSpPr>
          <p:nvPr>
            <p:ph type="title"/>
          </p:nvPr>
        </p:nvSpPr>
        <p:spPr>
          <a:xfrm>
            <a:off x="338667" y="587022"/>
            <a:ext cx="8444089" cy="1195742"/>
          </a:xfrm>
        </p:spPr>
        <p:txBody>
          <a:bodyPr/>
          <a:lstStyle/>
          <a:p>
            <a:pPr algn="ctr"/>
            <a:r>
              <a:rPr lang="en-US" sz="5400" b="1" dirty="0">
                <a:solidFill>
                  <a:schemeClr val="accent2"/>
                </a:solidFill>
              </a:rPr>
              <a:t>Opportunities to Collaborate</a:t>
            </a:r>
          </a:p>
        </p:txBody>
      </p:sp>
    </p:spTree>
    <p:extLst>
      <p:ext uri="{BB962C8B-B14F-4D97-AF65-F5344CB8AC3E}">
        <p14:creationId xmlns:p14="http://schemas.microsoft.com/office/powerpoint/2010/main" val="2519342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25165"/>
            <a:ext cx="8280400" cy="3377234"/>
          </a:xfrm>
        </p:spPr>
        <p:txBody>
          <a:bodyPr/>
          <a:lstStyle/>
          <a:p>
            <a:pPr algn="ctr"/>
            <a:r>
              <a:rPr lang="en-US" sz="4000" dirty="0"/>
              <a:t>Identify partners based on S.M.A.R.T. objectives</a:t>
            </a:r>
          </a:p>
          <a:p>
            <a:pPr algn="ctr"/>
            <a:endParaRPr lang="en-US" sz="3600" dirty="0"/>
          </a:p>
        </p:txBody>
      </p:sp>
      <p:sp>
        <p:nvSpPr>
          <p:cNvPr id="3" name="Title 2"/>
          <p:cNvSpPr>
            <a:spLocks noGrp="1"/>
          </p:cNvSpPr>
          <p:nvPr>
            <p:ph type="title"/>
          </p:nvPr>
        </p:nvSpPr>
        <p:spPr>
          <a:xfrm>
            <a:off x="457200" y="1151682"/>
            <a:ext cx="8280400" cy="1047508"/>
          </a:xfrm>
        </p:spPr>
        <p:txBody>
          <a:bodyPr/>
          <a:lstStyle/>
          <a:p>
            <a:pPr algn="ctr"/>
            <a:r>
              <a:rPr lang="en-US" sz="5400" b="1" dirty="0">
                <a:solidFill>
                  <a:schemeClr val="accent2"/>
                </a:solidFill>
              </a:rPr>
              <a:t>Potential Partners</a:t>
            </a:r>
          </a:p>
        </p:txBody>
      </p:sp>
    </p:spTree>
    <p:extLst>
      <p:ext uri="{BB962C8B-B14F-4D97-AF65-F5344CB8AC3E}">
        <p14:creationId xmlns:p14="http://schemas.microsoft.com/office/powerpoint/2010/main" val="2982659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6577"/>
            <a:ext cx="8280400" cy="2925822"/>
          </a:xfrm>
        </p:spPr>
        <p:txBody>
          <a:bodyPr/>
          <a:lstStyle/>
          <a:p>
            <a:pPr algn="ctr"/>
            <a:r>
              <a:rPr lang="en-US" sz="4000" dirty="0"/>
              <a:t>Evaluation and Reporting</a:t>
            </a:r>
          </a:p>
          <a:p>
            <a:pPr algn="ctr"/>
            <a:endParaRPr lang="en-US" sz="3600" dirty="0"/>
          </a:p>
        </p:txBody>
      </p:sp>
      <p:sp>
        <p:nvSpPr>
          <p:cNvPr id="3" name="Title 2"/>
          <p:cNvSpPr>
            <a:spLocks noGrp="1"/>
          </p:cNvSpPr>
          <p:nvPr>
            <p:ph type="title"/>
          </p:nvPr>
        </p:nvSpPr>
        <p:spPr>
          <a:xfrm>
            <a:off x="457200" y="1024360"/>
            <a:ext cx="8280400" cy="1545220"/>
          </a:xfrm>
        </p:spPr>
        <p:txBody>
          <a:bodyPr/>
          <a:lstStyle/>
          <a:p>
            <a:pPr algn="ctr"/>
            <a:r>
              <a:rPr lang="en-US" sz="5400" b="1" dirty="0">
                <a:solidFill>
                  <a:schemeClr val="accent2"/>
                </a:solidFill>
              </a:rPr>
              <a:t>Valid Indicators to </a:t>
            </a:r>
            <a:br>
              <a:rPr lang="en-US" sz="5400" b="1" dirty="0">
                <a:solidFill>
                  <a:schemeClr val="accent2"/>
                </a:solidFill>
              </a:rPr>
            </a:br>
            <a:r>
              <a:rPr lang="en-US" sz="5400" b="1" dirty="0">
                <a:solidFill>
                  <a:schemeClr val="accent2"/>
                </a:solidFill>
              </a:rPr>
              <a:t>Show Impact</a:t>
            </a:r>
          </a:p>
        </p:txBody>
      </p:sp>
    </p:spTree>
    <p:extLst>
      <p:ext uri="{BB962C8B-B14F-4D97-AF65-F5344CB8AC3E}">
        <p14:creationId xmlns:p14="http://schemas.microsoft.com/office/powerpoint/2010/main" val="3252037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93267" y="2177060"/>
            <a:ext cx="4744334" cy="3977079"/>
          </a:xfrm>
        </p:spPr>
        <p:txBody>
          <a:bodyPr/>
          <a:lstStyle/>
          <a:p>
            <a:pPr marL="457200" indent="-457200">
              <a:buFont typeface="Arial" panose="020B0604020202020204" pitchFamily="34" charset="0"/>
              <a:buChar char="•"/>
            </a:pPr>
            <a:r>
              <a:rPr lang="en-US" sz="2000" dirty="0"/>
              <a:t>Leaders of business, non-profit organizations and government organizations agree to participate in developing action plan</a:t>
            </a:r>
          </a:p>
          <a:p>
            <a:pPr marL="457200" indent="-457200">
              <a:buFont typeface="Arial" panose="020B0604020202020204" pitchFamily="34" charset="0"/>
              <a:buChar char="•"/>
            </a:pPr>
            <a:r>
              <a:rPr lang="en-US" sz="2000" dirty="0"/>
              <a:t>Team is organized and meets regularly, with progress reported through social media</a:t>
            </a:r>
          </a:p>
          <a:p>
            <a:pPr marL="457200" indent="-457200">
              <a:buFont typeface="Arial" panose="020B0604020202020204" pitchFamily="34" charset="0"/>
              <a:buChar char="•"/>
            </a:pPr>
            <a:r>
              <a:rPr lang="en-US" sz="2000" dirty="0"/>
              <a:t>Local government agencies and private organizations endorse resulting action plan</a:t>
            </a:r>
          </a:p>
          <a:p>
            <a:pPr marL="457200" indent="-457200">
              <a:buFont typeface="Arial" panose="020B0604020202020204" pitchFamily="34" charset="0"/>
              <a:buChar char="•"/>
            </a:pPr>
            <a:r>
              <a:rPr lang="en-US" sz="2000" dirty="0"/>
              <a:t>Potential sources of funding are identified and grant-writing teams are developed to seek funding</a:t>
            </a:r>
          </a:p>
          <a:p>
            <a:endParaRPr lang="en-US" dirty="0"/>
          </a:p>
        </p:txBody>
      </p:sp>
      <p:sp>
        <p:nvSpPr>
          <p:cNvPr id="3" name="Title 2"/>
          <p:cNvSpPr>
            <a:spLocks noGrp="1"/>
          </p:cNvSpPr>
          <p:nvPr>
            <p:ph type="title"/>
          </p:nvPr>
        </p:nvSpPr>
        <p:spPr>
          <a:xfrm>
            <a:off x="457200" y="295155"/>
            <a:ext cx="8280400" cy="1325563"/>
          </a:xfrm>
        </p:spPr>
        <p:txBody>
          <a:bodyPr/>
          <a:lstStyle/>
          <a:p>
            <a:pPr algn="ctr"/>
            <a:r>
              <a:rPr lang="en-US" sz="5400" b="1" dirty="0">
                <a:solidFill>
                  <a:schemeClr val="accent2"/>
                </a:solidFill>
              </a:rPr>
              <a:t>Examples of</a:t>
            </a:r>
            <a:br>
              <a:rPr lang="en-US" sz="5400" b="1" dirty="0">
                <a:solidFill>
                  <a:schemeClr val="accent2"/>
                </a:solidFill>
              </a:rPr>
            </a:br>
            <a:r>
              <a:rPr lang="en-US" sz="5400" b="1" dirty="0">
                <a:solidFill>
                  <a:schemeClr val="accent2"/>
                </a:solidFill>
              </a:rPr>
              <a:t>Capacity-Building Indicators</a:t>
            </a:r>
          </a:p>
        </p:txBody>
      </p:sp>
      <p:sp>
        <p:nvSpPr>
          <p:cNvPr id="5" name="Text Box 2"/>
          <p:cNvSpPr txBox="1">
            <a:spLocks noChangeArrowheads="1"/>
          </p:cNvSpPr>
          <p:nvPr/>
        </p:nvSpPr>
        <p:spPr bwMode="auto">
          <a:xfrm>
            <a:off x="358815" y="2177061"/>
            <a:ext cx="3424909" cy="3977078"/>
          </a:xfrm>
          <a:prstGeom prst="rect">
            <a:avLst/>
          </a:prstGeom>
          <a:noFill/>
          <a:ln w="1905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chemeClr val="accent2"/>
                </a:solidFill>
                <a:effectLst/>
                <a:uLnTx/>
                <a:uFillTx/>
                <a:latin typeface="Arial" panose="020B0604020202020204" pitchFamily="34" charset="0"/>
                <a:ea typeface="Calibri"/>
                <a:cs typeface="Arial" panose="020B0604020202020204" pitchFamily="34" charset="0"/>
              </a:rPr>
              <a:t>Capacity Building Objectives</a:t>
            </a:r>
            <a:endParaRPr kumimoji="0" lang="en-US" b="0" i="0" u="none" strike="noStrike" kern="0" cap="none" spc="0" normalizeH="0" baseline="0" noProof="0" dirty="0">
              <a:ln>
                <a:noFill/>
              </a:ln>
              <a:solidFill>
                <a:schemeClr val="accent2"/>
              </a:solidFill>
              <a:effectLst/>
              <a:uLnTx/>
              <a:uFillTx/>
              <a:latin typeface="Arial" panose="020B0604020202020204" pitchFamily="34" charset="0"/>
              <a:ea typeface="Calibri"/>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pitchFamily="34" charset="0"/>
                <a:ea typeface="Calibri"/>
                <a:cs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pitchFamily="34" charset="0"/>
                <a:ea typeface="Calibri"/>
                <a:cs typeface="Arial" panose="020B0604020202020204" pitchFamily="34" charset="0"/>
              </a:rPr>
              <a:t>Mobilize public and private sector community leaders to support action to address identified issues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pitchFamily="34" charset="0"/>
                <a:ea typeface="Calibri"/>
                <a:cs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pitchFamily="34" charset="0"/>
                <a:ea typeface="Calibri"/>
                <a:cs typeface="Arial" panose="020B0604020202020204" pitchFamily="34" charset="0"/>
              </a:rPr>
              <a:t>Formation of public-private partnerships to develop address specific components of the related issues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pitchFamily="34" charset="0"/>
                <a:ea typeface="Calibri"/>
                <a:cs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pitchFamily="34" charset="0"/>
                <a:ea typeface="Calibri"/>
                <a:cs typeface="Arial" panose="020B0604020202020204" pitchFamily="34" charset="0"/>
              </a:rPr>
              <a:t>Secure public or private funding to support and maintain the partnerships through early stages of interventions to create change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bg1"/>
                </a:solidFill>
                <a:effectLst/>
                <a:uLnTx/>
                <a:uFillTx/>
                <a:latin typeface="Arial"/>
                <a:ea typeface="Calibri"/>
              </a:rPr>
              <a:t> </a:t>
            </a:r>
          </a:p>
        </p:txBody>
      </p:sp>
    </p:spTree>
    <p:extLst>
      <p:ext uri="{BB962C8B-B14F-4D97-AF65-F5344CB8AC3E}">
        <p14:creationId xmlns:p14="http://schemas.microsoft.com/office/powerpoint/2010/main" val="4119847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3803" y="1863524"/>
            <a:ext cx="3343798" cy="4641448"/>
          </a:xfrm>
        </p:spPr>
        <p:txBody>
          <a:bodyPr/>
          <a:lstStyle/>
          <a:p>
            <a:pPr marL="342900" indent="-342900">
              <a:buFont typeface="Arial" panose="020B0604020202020204" pitchFamily="34" charset="0"/>
              <a:buChar char="•"/>
            </a:pPr>
            <a:r>
              <a:rPr lang="en-US" sz="2000" dirty="0"/>
              <a:t>10 test sites are established prior during the first year of implementation</a:t>
            </a:r>
          </a:p>
          <a:p>
            <a:pPr marL="342900" indent="-342900">
              <a:buFont typeface="Arial" panose="020B0604020202020204" pitchFamily="34" charset="0"/>
              <a:buChar char="•"/>
            </a:pPr>
            <a:r>
              <a:rPr lang="en-US" sz="2000" dirty="0"/>
              <a:t>One facility is established to create access to high value market chains</a:t>
            </a:r>
          </a:p>
          <a:p>
            <a:pPr marL="342900" indent="-342900">
              <a:buFont typeface="Arial" panose="020B0604020202020204" pitchFamily="34" charset="0"/>
              <a:buChar char="•"/>
            </a:pPr>
            <a:r>
              <a:rPr lang="en-US" sz="2000" dirty="0"/>
              <a:t>Funding for comprehensive program of crop and product testing is secured</a:t>
            </a:r>
          </a:p>
          <a:p>
            <a:pPr marL="342900" indent="-342900">
              <a:buFont typeface="Arial" panose="020B0604020202020204" pitchFamily="34" charset="0"/>
              <a:buChar char="•"/>
            </a:pPr>
            <a:r>
              <a:rPr lang="en-US" sz="2000" dirty="0"/>
              <a:t>A conference of potential partners for the training program is held and grant writing teams are established</a:t>
            </a:r>
          </a:p>
        </p:txBody>
      </p:sp>
      <p:sp>
        <p:nvSpPr>
          <p:cNvPr id="3" name="Title 2"/>
          <p:cNvSpPr>
            <a:spLocks noGrp="1"/>
          </p:cNvSpPr>
          <p:nvPr>
            <p:ph type="title"/>
          </p:nvPr>
        </p:nvSpPr>
        <p:spPr>
          <a:xfrm>
            <a:off x="457201" y="190983"/>
            <a:ext cx="8280400" cy="1510496"/>
          </a:xfrm>
        </p:spPr>
        <p:txBody>
          <a:bodyPr/>
          <a:lstStyle/>
          <a:p>
            <a:pPr algn="ctr"/>
            <a:r>
              <a:rPr lang="en-US" sz="5400" b="1" dirty="0">
                <a:solidFill>
                  <a:schemeClr val="accent2"/>
                </a:solidFill>
              </a:rPr>
              <a:t>Examples of</a:t>
            </a:r>
            <a:br>
              <a:rPr lang="en-US" sz="5400" b="1" dirty="0">
                <a:solidFill>
                  <a:schemeClr val="accent2"/>
                </a:solidFill>
              </a:rPr>
            </a:br>
            <a:r>
              <a:rPr lang="en-US" sz="5400" b="1" dirty="0">
                <a:solidFill>
                  <a:schemeClr val="accent2"/>
                </a:solidFill>
              </a:rPr>
              <a:t>Short-Term Indicators</a:t>
            </a:r>
          </a:p>
        </p:txBody>
      </p:sp>
      <p:sp>
        <p:nvSpPr>
          <p:cNvPr id="5" name="Text Box 2"/>
          <p:cNvSpPr txBox="1">
            <a:spLocks noChangeArrowheads="1"/>
          </p:cNvSpPr>
          <p:nvPr/>
        </p:nvSpPr>
        <p:spPr bwMode="auto">
          <a:xfrm>
            <a:off x="358815" y="1863524"/>
            <a:ext cx="4699322" cy="4641448"/>
          </a:xfrm>
          <a:prstGeom prst="rect">
            <a:avLst/>
          </a:prstGeom>
          <a:noFill/>
          <a:ln w="1905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2000" b="1" dirty="0">
                <a:solidFill>
                  <a:schemeClr val="accent2"/>
                </a:solidFill>
                <a:latin typeface="Arial" panose="020B0604020202020204" pitchFamily="34" charset="0"/>
                <a:ea typeface="Calibri"/>
                <a:cs typeface="Arial" panose="020B0604020202020204" pitchFamily="34" charset="0"/>
              </a:rPr>
              <a:t>Short Term Objectives</a:t>
            </a:r>
          </a:p>
          <a:p>
            <a:pPr marL="0" marR="0">
              <a:spcBef>
                <a:spcPts val="0"/>
              </a:spcBef>
              <a:spcAft>
                <a:spcPts val="0"/>
              </a:spcAft>
            </a:pPr>
            <a:r>
              <a:rPr lang="en-US" sz="1600" dirty="0">
                <a:solidFill>
                  <a:schemeClr val="bg1"/>
                </a:solidFill>
                <a:latin typeface="Arial" panose="020B0604020202020204" pitchFamily="34" charset="0"/>
                <a:ea typeface="Calibri"/>
                <a:cs typeface="Arial" panose="020B0604020202020204" pitchFamily="34" charset="0"/>
              </a:rPr>
              <a:t> </a:t>
            </a:r>
          </a:p>
          <a:p>
            <a:r>
              <a:rPr lang="en-US" sz="1600" dirty="0">
                <a:solidFill>
                  <a:schemeClr val="bg1"/>
                </a:solidFill>
                <a:latin typeface="Arial" panose="020B0604020202020204" pitchFamily="34" charset="0"/>
                <a:cs typeface="Arial" panose="020B0604020202020204" pitchFamily="34" charset="0"/>
              </a:rPr>
              <a:t>Pilot tests of new venues for FFV in disadvantaged neighborhoods</a:t>
            </a:r>
          </a:p>
          <a:p>
            <a:r>
              <a:rPr lang="en-US" sz="1600" dirty="0">
                <a:solidFill>
                  <a:schemeClr val="bg1"/>
                </a:solidFill>
                <a:latin typeface="Arial" panose="020B0604020202020204" pitchFamily="34" charset="0"/>
                <a:cs typeface="Arial" panose="020B0604020202020204" pitchFamily="34" charset="0"/>
              </a:rPr>
              <a:t> </a:t>
            </a:r>
          </a:p>
          <a:p>
            <a:r>
              <a:rPr lang="en-US" sz="1600" dirty="0">
                <a:solidFill>
                  <a:schemeClr val="bg1"/>
                </a:solidFill>
                <a:latin typeface="Arial" panose="020B0604020202020204" pitchFamily="34" charset="0"/>
                <a:cs typeface="Arial" panose="020B0604020202020204" pitchFamily="34" charset="0"/>
              </a:rPr>
              <a:t>Farmers and local organizations create at least one facility or organization to support access to high value market chains</a:t>
            </a:r>
          </a:p>
          <a:p>
            <a:endParaRPr lang="en-US" sz="1600" dirty="0">
              <a:solidFill>
                <a:schemeClr val="bg1"/>
              </a:solidFill>
              <a:latin typeface="Arial" panose="020B0604020202020204" pitchFamily="34" charset="0"/>
              <a:cs typeface="Arial" panose="020B0604020202020204" pitchFamily="34" charset="0"/>
            </a:endParaRPr>
          </a:p>
          <a:p>
            <a:r>
              <a:rPr lang="en-US" sz="1600" dirty="0">
                <a:solidFill>
                  <a:schemeClr val="bg1"/>
                </a:solidFill>
                <a:latin typeface="Arial" panose="020B0604020202020204" pitchFamily="34" charset="0"/>
                <a:cs typeface="Arial" panose="020B0604020202020204" pitchFamily="34" charset="0"/>
              </a:rPr>
              <a:t>Alternative crops and products are tested with area farmers and agriculturally related businesses</a:t>
            </a:r>
          </a:p>
          <a:p>
            <a:r>
              <a:rPr lang="en-US" sz="1600" dirty="0">
                <a:solidFill>
                  <a:schemeClr val="bg1"/>
                </a:solidFill>
                <a:latin typeface="Arial" panose="020B0604020202020204" pitchFamily="34" charset="0"/>
                <a:cs typeface="Arial" panose="020B0604020202020204" pitchFamily="34" charset="0"/>
              </a:rPr>
              <a:t> </a:t>
            </a:r>
          </a:p>
          <a:p>
            <a:r>
              <a:rPr lang="en-US" sz="1600" dirty="0">
                <a:solidFill>
                  <a:schemeClr val="bg1"/>
                </a:solidFill>
                <a:latin typeface="Arial" panose="020B0604020202020204" pitchFamily="34" charset="0"/>
                <a:cs typeface="Arial" panose="020B0604020202020204" pitchFamily="34" charset="0"/>
              </a:rPr>
              <a:t>Partner organizations team with public school system, community colleges and private sector educational institutions to create and fund training programs to prepare employees for permanent, good jobs in food and agriculture related businesses</a:t>
            </a:r>
          </a:p>
        </p:txBody>
      </p:sp>
    </p:spTree>
    <p:extLst>
      <p:ext uri="{BB962C8B-B14F-4D97-AF65-F5344CB8AC3E}">
        <p14:creationId xmlns:p14="http://schemas.microsoft.com/office/powerpoint/2010/main" val="841604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26643" y="2003440"/>
            <a:ext cx="3910957" cy="4362636"/>
          </a:xfrm>
        </p:spPr>
        <p:txBody>
          <a:bodyPr/>
          <a:lstStyle/>
          <a:p>
            <a:pPr marL="342900" indent="-342900">
              <a:buFont typeface="Arial" panose="020B0604020202020204" pitchFamily="34" charset="0"/>
              <a:buChar char="•"/>
            </a:pPr>
            <a:r>
              <a:rPr lang="en-US" sz="2000" dirty="0"/>
              <a:t>Number of alternative food venues established</a:t>
            </a:r>
          </a:p>
          <a:p>
            <a:pPr marL="342900" indent="-342900">
              <a:buFont typeface="Arial" panose="020B0604020202020204" pitchFamily="34" charset="0"/>
              <a:buChar char="•"/>
            </a:pPr>
            <a:r>
              <a:rPr lang="en-US" sz="2000" dirty="0"/>
              <a:t>Number of food purchases at alternative food venues</a:t>
            </a:r>
          </a:p>
          <a:p>
            <a:pPr marL="342900" indent="-342900">
              <a:buFont typeface="Arial" panose="020B0604020202020204" pitchFamily="34" charset="0"/>
              <a:buChar char="•"/>
            </a:pPr>
            <a:r>
              <a:rPr lang="en-US" sz="2000" dirty="0"/>
              <a:t>Sales generated from food items at alternative food venues</a:t>
            </a:r>
          </a:p>
          <a:p>
            <a:pPr marL="342900" indent="-342900">
              <a:buFont typeface="Arial" panose="020B0604020202020204" pitchFamily="34" charset="0"/>
              <a:buChar char="•"/>
            </a:pPr>
            <a:r>
              <a:rPr lang="en-US" sz="2000" dirty="0"/>
              <a:t>Number of facilities supporting access to high value market chains </a:t>
            </a:r>
          </a:p>
          <a:p>
            <a:pPr marL="342900" indent="-342900">
              <a:buFont typeface="Arial" panose="020B0604020202020204" pitchFamily="34" charset="0"/>
              <a:buChar char="•"/>
            </a:pPr>
            <a:r>
              <a:rPr lang="en-US" sz="2000" dirty="0"/>
              <a:t>Number of students completing training program</a:t>
            </a:r>
          </a:p>
          <a:p>
            <a:pPr marL="342900" indent="-342900">
              <a:buFont typeface="Arial" panose="020B0604020202020204" pitchFamily="34" charset="0"/>
              <a:buChar char="•"/>
            </a:pPr>
            <a:r>
              <a:rPr lang="en-US" sz="2000" dirty="0"/>
              <a:t>% of graduates hired within six months of graduation</a:t>
            </a:r>
          </a:p>
        </p:txBody>
      </p:sp>
      <p:sp>
        <p:nvSpPr>
          <p:cNvPr id="3" name="Title 2"/>
          <p:cNvSpPr>
            <a:spLocks noGrp="1"/>
          </p:cNvSpPr>
          <p:nvPr>
            <p:ph type="title"/>
          </p:nvPr>
        </p:nvSpPr>
        <p:spPr>
          <a:xfrm>
            <a:off x="457200" y="295155"/>
            <a:ext cx="8280400" cy="1545220"/>
          </a:xfrm>
        </p:spPr>
        <p:txBody>
          <a:bodyPr/>
          <a:lstStyle/>
          <a:p>
            <a:pPr algn="ctr"/>
            <a:r>
              <a:rPr lang="en-US" sz="5400" b="1" dirty="0">
                <a:solidFill>
                  <a:schemeClr val="accent2"/>
                </a:solidFill>
              </a:rPr>
              <a:t>Examples of</a:t>
            </a:r>
            <a:br>
              <a:rPr lang="en-US" sz="5400" b="1" dirty="0">
                <a:solidFill>
                  <a:schemeClr val="accent2"/>
                </a:solidFill>
              </a:rPr>
            </a:br>
            <a:r>
              <a:rPr lang="en-US" sz="5400" b="1" dirty="0">
                <a:solidFill>
                  <a:schemeClr val="accent2"/>
                </a:solidFill>
              </a:rPr>
              <a:t>Intermediate Indicators</a:t>
            </a:r>
          </a:p>
        </p:txBody>
      </p:sp>
      <p:sp>
        <p:nvSpPr>
          <p:cNvPr id="5" name="Text Box 2"/>
          <p:cNvSpPr txBox="1">
            <a:spLocks noChangeArrowheads="1"/>
          </p:cNvSpPr>
          <p:nvPr/>
        </p:nvSpPr>
        <p:spPr bwMode="auto">
          <a:xfrm>
            <a:off x="358815" y="2003438"/>
            <a:ext cx="3981691" cy="4362637"/>
          </a:xfrm>
          <a:prstGeom prst="rect">
            <a:avLst/>
          </a:prstGeom>
          <a:noFill/>
          <a:ln w="1905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spcBef>
                <a:spcPts val="0"/>
              </a:spcBef>
              <a:spcAft>
                <a:spcPts val="0"/>
              </a:spcAft>
            </a:pPr>
            <a:r>
              <a:rPr lang="en-US" sz="2000" b="1" dirty="0">
                <a:solidFill>
                  <a:schemeClr val="accent2"/>
                </a:solidFill>
                <a:latin typeface="Arial"/>
                <a:ea typeface="Calibri"/>
              </a:rPr>
              <a:t>Intermediate Objectives</a:t>
            </a:r>
          </a:p>
          <a:p>
            <a:pPr marL="0" marR="0">
              <a:spcBef>
                <a:spcPts val="0"/>
              </a:spcBef>
              <a:spcAft>
                <a:spcPts val="0"/>
              </a:spcAft>
            </a:pPr>
            <a:endParaRPr lang="en-US" sz="1600" dirty="0">
              <a:solidFill>
                <a:schemeClr val="bg1"/>
              </a:solidFill>
              <a:latin typeface="Arial"/>
              <a:ea typeface="Calibri"/>
            </a:endParaRPr>
          </a:p>
          <a:p>
            <a:pPr marL="0" marR="0">
              <a:spcBef>
                <a:spcPts val="0"/>
              </a:spcBef>
              <a:spcAft>
                <a:spcPts val="0"/>
              </a:spcAft>
            </a:pPr>
            <a:r>
              <a:rPr lang="en-US" sz="1600" dirty="0">
                <a:solidFill>
                  <a:schemeClr val="bg1"/>
                </a:solidFill>
                <a:latin typeface="Arial"/>
                <a:ea typeface="Calibri"/>
              </a:rPr>
              <a:t>Best models for alternative venues for FFV purchases are identified and implemented</a:t>
            </a:r>
          </a:p>
          <a:p>
            <a:pPr marL="0" marR="0">
              <a:spcBef>
                <a:spcPts val="0"/>
              </a:spcBef>
              <a:spcAft>
                <a:spcPts val="0"/>
              </a:spcAft>
            </a:pPr>
            <a:r>
              <a:rPr lang="en-US" sz="1600" dirty="0">
                <a:solidFill>
                  <a:schemeClr val="bg1"/>
                </a:solidFill>
                <a:latin typeface="Arial"/>
                <a:ea typeface="Calibri"/>
              </a:rPr>
              <a:t> </a:t>
            </a:r>
          </a:p>
          <a:p>
            <a:pPr marL="0" marR="0">
              <a:spcBef>
                <a:spcPts val="0"/>
              </a:spcBef>
              <a:spcAft>
                <a:spcPts val="0"/>
              </a:spcAft>
            </a:pPr>
            <a:r>
              <a:rPr lang="en-US" sz="1600" dirty="0">
                <a:solidFill>
                  <a:schemeClr val="bg1"/>
                </a:solidFill>
                <a:latin typeface="Arial"/>
                <a:ea typeface="Calibri"/>
              </a:rPr>
              <a:t>One or more facilities to support access to high value market chains are operational and on their way to fiscal success</a:t>
            </a:r>
          </a:p>
          <a:p>
            <a:pPr marL="0" marR="0">
              <a:spcBef>
                <a:spcPts val="0"/>
              </a:spcBef>
              <a:spcAft>
                <a:spcPts val="0"/>
              </a:spcAft>
            </a:pPr>
            <a:r>
              <a:rPr lang="en-US" sz="1600" dirty="0">
                <a:solidFill>
                  <a:schemeClr val="bg1"/>
                </a:solidFill>
                <a:latin typeface="Arial"/>
                <a:ea typeface="Calibri"/>
              </a:rPr>
              <a:t> </a:t>
            </a:r>
          </a:p>
          <a:p>
            <a:pPr marL="0" marR="0">
              <a:spcBef>
                <a:spcPts val="0"/>
              </a:spcBef>
              <a:spcAft>
                <a:spcPts val="0"/>
              </a:spcAft>
            </a:pPr>
            <a:r>
              <a:rPr lang="en-US" sz="1600" dirty="0">
                <a:solidFill>
                  <a:schemeClr val="bg1"/>
                </a:solidFill>
                <a:latin typeface="Arial"/>
                <a:ea typeface="Calibri"/>
              </a:rPr>
              <a:t>Selected crops and products generate costs of production and productivity necessary for profitability </a:t>
            </a:r>
          </a:p>
          <a:p>
            <a:pPr marL="0" marR="0">
              <a:spcBef>
                <a:spcPts val="0"/>
              </a:spcBef>
              <a:spcAft>
                <a:spcPts val="0"/>
              </a:spcAft>
            </a:pPr>
            <a:r>
              <a:rPr lang="en-US" sz="1600" dirty="0">
                <a:solidFill>
                  <a:schemeClr val="bg1"/>
                </a:solidFill>
                <a:latin typeface="Arial"/>
                <a:ea typeface="Calibri"/>
              </a:rPr>
              <a:t> </a:t>
            </a:r>
          </a:p>
          <a:p>
            <a:pPr marL="0" marR="0">
              <a:spcBef>
                <a:spcPts val="0"/>
              </a:spcBef>
              <a:spcAft>
                <a:spcPts val="0"/>
              </a:spcAft>
            </a:pPr>
            <a:r>
              <a:rPr lang="en-US" sz="1600" dirty="0">
                <a:solidFill>
                  <a:schemeClr val="bg1"/>
                </a:solidFill>
                <a:latin typeface="Arial"/>
                <a:ea typeface="Calibri"/>
              </a:rPr>
              <a:t>Training program is implemented and at least one cohort of students graduates</a:t>
            </a:r>
            <a:r>
              <a:rPr kumimoji="0" lang="en-US" sz="1600" b="0" i="0" u="none" strike="noStrike" kern="0" cap="none" spc="0" normalizeH="0" baseline="0" noProof="0" dirty="0">
                <a:ln>
                  <a:noFill/>
                </a:ln>
                <a:solidFill>
                  <a:schemeClr val="bg1"/>
                </a:solidFill>
                <a:effectLst/>
                <a:uLnTx/>
                <a:uFillTx/>
                <a:latin typeface="Arial"/>
                <a:ea typeface="Calibri"/>
              </a:rPr>
              <a:t> </a:t>
            </a:r>
          </a:p>
        </p:txBody>
      </p:sp>
    </p:spTree>
    <p:extLst>
      <p:ext uri="{BB962C8B-B14F-4D97-AF65-F5344CB8AC3E}">
        <p14:creationId xmlns:p14="http://schemas.microsoft.com/office/powerpoint/2010/main" val="12044593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8689" y="1990845"/>
            <a:ext cx="3748912" cy="4267466"/>
          </a:xfrm>
        </p:spPr>
        <p:txBody>
          <a:bodyPr/>
          <a:lstStyle/>
          <a:p>
            <a:pPr marL="342900" indent="-342900">
              <a:buFont typeface="Arial" panose="020B0604020202020204" pitchFamily="34" charset="0"/>
              <a:buChar char="•"/>
            </a:pPr>
            <a:r>
              <a:rPr lang="en-US" sz="1800" dirty="0"/>
              <a:t>Improved diet and health outcomes in communities serviced by FFV venues compared to other similar communities</a:t>
            </a:r>
          </a:p>
          <a:p>
            <a:pPr marL="342900" indent="-342900">
              <a:buFont typeface="Arial" panose="020B0604020202020204" pitchFamily="34" charset="0"/>
              <a:buChar char="•"/>
            </a:pPr>
            <a:r>
              <a:rPr lang="en-US" sz="1800" dirty="0"/>
              <a:t>Increased numbers of non-traditional venues adopt FFV sales</a:t>
            </a:r>
          </a:p>
          <a:p>
            <a:pPr marL="342900" indent="-342900">
              <a:buFont typeface="Arial" panose="020B0604020202020204" pitchFamily="34" charset="0"/>
              <a:buChar char="•"/>
            </a:pPr>
            <a:r>
              <a:rPr lang="en-US" sz="1800" dirty="0"/>
              <a:t>Number of food related businesses started</a:t>
            </a:r>
          </a:p>
          <a:p>
            <a:pPr marL="342900" indent="-342900">
              <a:buFont typeface="Arial" panose="020B0604020202020204" pitchFamily="34" charset="0"/>
              <a:buChar char="•"/>
            </a:pPr>
            <a:r>
              <a:rPr lang="en-US" sz="1800" dirty="0"/>
              <a:t>Number of food related jobs created</a:t>
            </a:r>
          </a:p>
          <a:p>
            <a:pPr marL="342900" indent="-342900">
              <a:buFont typeface="Arial" panose="020B0604020202020204" pitchFamily="34" charset="0"/>
              <a:buChar char="•"/>
            </a:pPr>
            <a:r>
              <a:rPr lang="en-US" sz="1800" dirty="0"/>
              <a:t>Number of graduates of training program with jobs in food industry</a:t>
            </a:r>
          </a:p>
        </p:txBody>
      </p:sp>
      <p:sp>
        <p:nvSpPr>
          <p:cNvPr id="3" name="Title 2"/>
          <p:cNvSpPr>
            <a:spLocks noGrp="1"/>
          </p:cNvSpPr>
          <p:nvPr>
            <p:ph type="title"/>
          </p:nvPr>
        </p:nvSpPr>
        <p:spPr>
          <a:xfrm>
            <a:off x="457201" y="188715"/>
            <a:ext cx="8280400" cy="1325563"/>
          </a:xfrm>
        </p:spPr>
        <p:txBody>
          <a:bodyPr/>
          <a:lstStyle/>
          <a:p>
            <a:pPr algn="ctr"/>
            <a:r>
              <a:rPr lang="en-US" sz="5400" b="1" dirty="0">
                <a:solidFill>
                  <a:schemeClr val="accent2"/>
                </a:solidFill>
              </a:rPr>
              <a:t>Examples of</a:t>
            </a:r>
            <a:br>
              <a:rPr lang="en-US" sz="5400" b="1" dirty="0">
                <a:solidFill>
                  <a:schemeClr val="accent2"/>
                </a:solidFill>
              </a:rPr>
            </a:br>
            <a:r>
              <a:rPr lang="en-US" sz="5400" b="1" dirty="0">
                <a:solidFill>
                  <a:schemeClr val="accent2"/>
                </a:solidFill>
              </a:rPr>
              <a:t>Long-Term Indicators</a:t>
            </a:r>
          </a:p>
        </p:txBody>
      </p:sp>
      <p:sp>
        <p:nvSpPr>
          <p:cNvPr id="5" name="Text Box 2"/>
          <p:cNvSpPr txBox="1">
            <a:spLocks noChangeArrowheads="1"/>
          </p:cNvSpPr>
          <p:nvPr/>
        </p:nvSpPr>
        <p:spPr bwMode="auto">
          <a:xfrm>
            <a:off x="457201" y="1990845"/>
            <a:ext cx="4033776" cy="4267466"/>
          </a:xfrm>
          <a:prstGeom prst="rect">
            <a:avLst/>
          </a:prstGeom>
          <a:noFill/>
          <a:ln w="19050" cmpd="sng">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r>
              <a:rPr lang="en-US" b="1" dirty="0">
                <a:solidFill>
                  <a:schemeClr val="accent2"/>
                </a:solidFill>
                <a:latin typeface="Arial" panose="020B0604020202020204" pitchFamily="34" charset="0"/>
                <a:cs typeface="Arial" panose="020B0604020202020204" pitchFamily="34" charset="0"/>
              </a:rPr>
              <a:t>Long Term Objectives</a:t>
            </a:r>
          </a:p>
          <a:p>
            <a:endParaRPr lang="en-US" sz="1400" dirty="0">
              <a:solidFill>
                <a:schemeClr val="bg1"/>
              </a:solidFill>
              <a:latin typeface="Arial" panose="020B0604020202020204" pitchFamily="34" charset="0"/>
              <a:cs typeface="Arial" panose="020B0604020202020204" pitchFamily="34" charset="0"/>
            </a:endParaRPr>
          </a:p>
          <a:p>
            <a:r>
              <a:rPr lang="en-US" sz="1400" dirty="0">
                <a:solidFill>
                  <a:schemeClr val="bg1"/>
                </a:solidFill>
                <a:latin typeface="Arial" panose="020B0604020202020204" pitchFamily="34" charset="0"/>
                <a:cs typeface="Arial" panose="020B0604020202020204" pitchFamily="34" charset="0"/>
              </a:rPr>
              <a:t>Increased purchases of FFV at new or enhanced venues in disadvantaged neighborhoods</a:t>
            </a:r>
          </a:p>
          <a:p>
            <a:r>
              <a:rPr lang="en-US" sz="1400" dirty="0">
                <a:solidFill>
                  <a:schemeClr val="bg1"/>
                </a:solidFill>
                <a:latin typeface="Arial" panose="020B0604020202020204" pitchFamily="34" charset="0"/>
                <a:cs typeface="Arial" panose="020B0604020202020204" pitchFamily="34" charset="0"/>
              </a:rPr>
              <a:t> </a:t>
            </a:r>
          </a:p>
          <a:p>
            <a:r>
              <a:rPr lang="en-US" sz="1400" dirty="0">
                <a:solidFill>
                  <a:schemeClr val="bg1"/>
                </a:solidFill>
                <a:latin typeface="Arial" panose="020B0604020202020204" pitchFamily="34" charset="0"/>
                <a:cs typeface="Arial" panose="020B0604020202020204" pitchFamily="34" charset="0"/>
              </a:rPr>
              <a:t>Improved diet and related health outcomes are reported in target neighborhoods</a:t>
            </a:r>
          </a:p>
          <a:p>
            <a:r>
              <a:rPr lang="en-US" sz="1400" dirty="0">
                <a:solidFill>
                  <a:schemeClr val="bg1"/>
                </a:solidFill>
                <a:latin typeface="Arial" panose="020B0604020202020204" pitchFamily="34" charset="0"/>
                <a:cs typeface="Arial" panose="020B0604020202020204" pitchFamily="34" charset="0"/>
              </a:rPr>
              <a:t> </a:t>
            </a:r>
          </a:p>
          <a:p>
            <a:r>
              <a:rPr lang="en-US" sz="1400" dirty="0">
                <a:solidFill>
                  <a:schemeClr val="bg1"/>
                </a:solidFill>
                <a:latin typeface="Arial" panose="020B0604020202020204" pitchFamily="34" charset="0"/>
                <a:cs typeface="Arial" panose="020B0604020202020204" pitchFamily="34" charset="0"/>
              </a:rPr>
              <a:t>Increased number of farms use facilities to gain access to high value market chains</a:t>
            </a:r>
          </a:p>
          <a:p>
            <a:r>
              <a:rPr lang="en-US" sz="1400" dirty="0">
                <a:solidFill>
                  <a:schemeClr val="bg1"/>
                </a:solidFill>
                <a:latin typeface="Arial" panose="020B0604020202020204" pitchFamily="34" charset="0"/>
                <a:cs typeface="Arial" panose="020B0604020202020204" pitchFamily="34" charset="0"/>
              </a:rPr>
              <a:t> </a:t>
            </a:r>
          </a:p>
          <a:p>
            <a:r>
              <a:rPr lang="en-US" sz="1400" dirty="0">
                <a:solidFill>
                  <a:schemeClr val="bg1"/>
                </a:solidFill>
                <a:latin typeface="Arial" panose="020B0604020202020204" pitchFamily="34" charset="0"/>
                <a:cs typeface="Arial" panose="020B0604020202020204" pitchFamily="34" charset="0"/>
              </a:rPr>
              <a:t>Alternative crops and products achieve profitable market penetration</a:t>
            </a:r>
          </a:p>
          <a:p>
            <a:r>
              <a:rPr lang="en-US" sz="1400" dirty="0">
                <a:solidFill>
                  <a:schemeClr val="bg1"/>
                </a:solidFill>
                <a:latin typeface="Arial" panose="020B0604020202020204" pitchFamily="34" charset="0"/>
                <a:cs typeface="Arial" panose="020B0604020202020204" pitchFamily="34" charset="0"/>
              </a:rPr>
              <a:t> </a:t>
            </a:r>
          </a:p>
          <a:p>
            <a:r>
              <a:rPr lang="en-US" sz="1400" dirty="0">
                <a:solidFill>
                  <a:schemeClr val="bg1"/>
                </a:solidFill>
                <a:latin typeface="Arial" panose="020B0604020202020204" pitchFamily="34" charset="0"/>
                <a:cs typeface="Arial" panose="020B0604020202020204" pitchFamily="34" charset="0"/>
              </a:rPr>
              <a:t>Increased “good” jobs are available in food and food related businesses </a:t>
            </a:r>
          </a:p>
          <a:p>
            <a:r>
              <a:rPr lang="en-US" sz="1400" dirty="0">
                <a:solidFill>
                  <a:schemeClr val="bg1"/>
                </a:solidFill>
                <a:latin typeface="Arial" panose="020B0604020202020204" pitchFamily="34" charset="0"/>
                <a:cs typeface="Arial" panose="020B0604020202020204" pitchFamily="34" charset="0"/>
              </a:rPr>
              <a:t> </a:t>
            </a:r>
          </a:p>
          <a:p>
            <a:r>
              <a:rPr lang="en-US" sz="1400" dirty="0">
                <a:solidFill>
                  <a:schemeClr val="bg1"/>
                </a:solidFill>
                <a:latin typeface="Arial" panose="020B0604020202020204" pitchFamily="34" charset="0"/>
                <a:cs typeface="Arial" panose="020B0604020202020204" pitchFamily="34" charset="0"/>
              </a:rPr>
              <a:t>Graduates of training program fill the positions created</a:t>
            </a:r>
            <a:r>
              <a:rPr kumimoji="0" lang="en-US" sz="1100" b="0" i="0" u="none" strike="noStrike" kern="0" cap="none" spc="0" normalizeH="0" baseline="0" noProof="0" dirty="0">
                <a:ln>
                  <a:noFill/>
                </a:ln>
                <a:solidFill>
                  <a:schemeClr val="bg1"/>
                </a:solidFill>
                <a:effectLst/>
                <a:uLnTx/>
                <a:uFillTx/>
                <a:latin typeface="Arial"/>
                <a:ea typeface="Calibri"/>
              </a:rPr>
              <a:t> </a:t>
            </a:r>
          </a:p>
        </p:txBody>
      </p:sp>
    </p:spTree>
    <p:extLst>
      <p:ext uri="{BB962C8B-B14F-4D97-AF65-F5344CB8AC3E}">
        <p14:creationId xmlns:p14="http://schemas.microsoft.com/office/powerpoint/2010/main" val="1860558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anose="020B0604020202020204" pitchFamily="34" charset="0"/>
              <a:buChar char="•"/>
            </a:pPr>
            <a:r>
              <a:rPr lang="en-US" dirty="0"/>
              <a:t>A </a:t>
            </a:r>
            <a:r>
              <a:rPr lang="en-US" dirty="0" err="1"/>
              <a:t>ToC</a:t>
            </a:r>
            <a:r>
              <a:rPr lang="en-US" dirty="0"/>
              <a:t> is like a logic model in reverse – you start with the objectives and end up with the activities – a good </a:t>
            </a:r>
            <a:r>
              <a:rPr lang="en-US" dirty="0" err="1"/>
              <a:t>ToC</a:t>
            </a:r>
            <a:r>
              <a:rPr lang="en-US" dirty="0"/>
              <a:t> leads pretty automatically to a good logic model</a:t>
            </a:r>
          </a:p>
          <a:p>
            <a:pPr marL="457200" indent="-457200">
              <a:buFont typeface="Arial" panose="020B0604020202020204" pitchFamily="34" charset="0"/>
              <a:buChar char="•"/>
            </a:pPr>
            <a:r>
              <a:rPr lang="en-US" dirty="0"/>
              <a:t>It </a:t>
            </a:r>
            <a:r>
              <a:rPr lang="en-US" b="1" u="sng" dirty="0"/>
              <a:t>differs</a:t>
            </a:r>
            <a:r>
              <a:rPr lang="en-US" dirty="0"/>
              <a:t> from the traditional logic model because it is based on a model or theory of change – like the socio-ecological theory </a:t>
            </a:r>
          </a:p>
          <a:p>
            <a:pPr marL="457200" indent="-457200">
              <a:buFont typeface="Arial" panose="020B0604020202020204" pitchFamily="34" charset="0"/>
              <a:buChar char="•"/>
            </a:pPr>
            <a:r>
              <a:rPr lang="en-US" dirty="0"/>
              <a:t>Our </a:t>
            </a:r>
            <a:r>
              <a:rPr lang="en-US" dirty="0" err="1"/>
              <a:t>ToC</a:t>
            </a:r>
            <a:r>
              <a:rPr lang="en-US" dirty="0"/>
              <a:t> in this training session focused specifically on </a:t>
            </a:r>
            <a:r>
              <a:rPr lang="en-US" b="1" u="sng" dirty="0"/>
              <a:t>community level changes</a:t>
            </a:r>
          </a:p>
          <a:p>
            <a:pPr marL="457200" indent="-457200">
              <a:buFont typeface="Arial" panose="020B0604020202020204" pitchFamily="34" charset="0"/>
              <a:buChar char="•"/>
            </a:pPr>
            <a:r>
              <a:rPr lang="en-US" dirty="0"/>
              <a:t>We always get information from individuals or specific organizations, but the long term objectives are measurable at the </a:t>
            </a:r>
            <a:r>
              <a:rPr lang="en-US" b="1" u="sng" dirty="0"/>
              <a:t>community level</a:t>
            </a:r>
          </a:p>
        </p:txBody>
      </p:sp>
      <p:sp>
        <p:nvSpPr>
          <p:cNvPr id="3" name="Title 2"/>
          <p:cNvSpPr>
            <a:spLocks noGrp="1"/>
          </p:cNvSpPr>
          <p:nvPr>
            <p:ph type="title"/>
          </p:nvPr>
        </p:nvSpPr>
        <p:spPr>
          <a:xfrm>
            <a:off x="457200" y="457200"/>
            <a:ext cx="8280400" cy="885463"/>
          </a:xfrm>
        </p:spPr>
        <p:txBody>
          <a:bodyPr/>
          <a:lstStyle/>
          <a:p>
            <a:pPr algn="ctr"/>
            <a:r>
              <a:rPr lang="en-US" sz="5400" b="1" dirty="0">
                <a:solidFill>
                  <a:schemeClr val="accent2"/>
                </a:solidFill>
              </a:rPr>
              <a:t>Logic Models &amp; </a:t>
            </a:r>
            <a:r>
              <a:rPr lang="en-US" sz="5400" b="1" dirty="0" err="1">
                <a:solidFill>
                  <a:schemeClr val="accent2"/>
                </a:solidFill>
              </a:rPr>
              <a:t>ToC</a:t>
            </a:r>
            <a:endParaRPr lang="en-US" sz="5400" b="1" dirty="0">
              <a:solidFill>
                <a:schemeClr val="accent2"/>
              </a:solidFill>
            </a:endParaRPr>
          </a:p>
        </p:txBody>
      </p:sp>
    </p:spTree>
    <p:extLst>
      <p:ext uri="{BB962C8B-B14F-4D97-AF65-F5344CB8AC3E}">
        <p14:creationId xmlns:p14="http://schemas.microsoft.com/office/powerpoint/2010/main" val="4199392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anose="020B0604020202020204" pitchFamily="34" charset="0"/>
              <a:buChar char="•"/>
            </a:pPr>
            <a:r>
              <a:rPr lang="en-US" sz="3600" dirty="0"/>
              <a:t>Community systems fulfill functions critical to the quality of life for people in any community</a:t>
            </a:r>
          </a:p>
          <a:p>
            <a:pPr marL="1257300" lvl="2" indent="-342900">
              <a:buFont typeface="Arial" panose="020B0604020202020204" pitchFamily="34" charset="0"/>
              <a:buChar char="•"/>
            </a:pPr>
            <a:r>
              <a:rPr lang="en-US" sz="3200" dirty="0"/>
              <a:t>Provide food</a:t>
            </a:r>
          </a:p>
          <a:p>
            <a:pPr marL="1257300" lvl="2" indent="-342900">
              <a:buFont typeface="Arial" panose="020B0604020202020204" pitchFamily="34" charset="0"/>
              <a:buChar char="•"/>
            </a:pPr>
            <a:r>
              <a:rPr lang="en-US" sz="3200" dirty="0"/>
              <a:t>Educate our children</a:t>
            </a:r>
          </a:p>
          <a:p>
            <a:pPr marL="1257300" lvl="2" indent="-342900">
              <a:buFont typeface="Arial" panose="020B0604020202020204" pitchFamily="34" charset="0"/>
              <a:buChar char="•"/>
            </a:pPr>
            <a:r>
              <a:rPr lang="en-US" sz="3200" dirty="0"/>
              <a:t>Maintain &amp; protect natural resources</a:t>
            </a:r>
          </a:p>
          <a:p>
            <a:pPr marL="1257300" lvl="2" indent="-342900">
              <a:buFont typeface="Arial" panose="020B0604020202020204" pitchFamily="34" charset="0"/>
              <a:buChar char="•"/>
            </a:pPr>
            <a:r>
              <a:rPr lang="en-US" sz="3200" dirty="0"/>
              <a:t>Create sustainable economic growth</a:t>
            </a:r>
          </a:p>
          <a:p>
            <a:pPr marL="1257300" lvl="2" indent="-342900">
              <a:buFont typeface="Arial" panose="020B0604020202020204" pitchFamily="34" charset="0"/>
              <a:buChar char="•"/>
            </a:pPr>
            <a:r>
              <a:rPr lang="en-US" sz="3200" dirty="0"/>
              <a:t>Improve health</a:t>
            </a:r>
          </a:p>
        </p:txBody>
      </p:sp>
      <p:sp>
        <p:nvSpPr>
          <p:cNvPr id="3" name="Title 2"/>
          <p:cNvSpPr>
            <a:spLocks noGrp="1"/>
          </p:cNvSpPr>
          <p:nvPr>
            <p:ph type="title"/>
          </p:nvPr>
        </p:nvSpPr>
        <p:spPr/>
        <p:txBody>
          <a:bodyPr/>
          <a:lstStyle/>
          <a:p>
            <a:pPr algn="ctr"/>
            <a:r>
              <a:rPr lang="en-US" sz="5400" b="1" dirty="0">
                <a:solidFill>
                  <a:schemeClr val="accent2"/>
                </a:solidFill>
              </a:rPr>
              <a:t>Why Community Systems?</a:t>
            </a:r>
          </a:p>
        </p:txBody>
      </p:sp>
    </p:spTree>
    <p:extLst>
      <p:ext uri="{BB962C8B-B14F-4D97-AF65-F5344CB8AC3E}">
        <p14:creationId xmlns:p14="http://schemas.microsoft.com/office/powerpoint/2010/main" val="20912578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80400" cy="920187"/>
          </a:xfrm>
        </p:spPr>
        <p:txBody>
          <a:bodyPr/>
          <a:lstStyle/>
          <a:p>
            <a:pPr algn="ctr"/>
            <a:r>
              <a:rPr lang="en-US" sz="5400" b="1" dirty="0">
                <a:solidFill>
                  <a:schemeClr val="accent2"/>
                </a:solidFill>
              </a:rPr>
              <a:t>Logic Model Template</a:t>
            </a:r>
          </a:p>
        </p:txBody>
      </p:sp>
      <p:pic>
        <p:nvPicPr>
          <p:cNvPr id="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36556"/>
          <a:stretch/>
        </p:blipFill>
        <p:spPr bwMode="auto">
          <a:xfrm>
            <a:off x="381000" y="1600200"/>
            <a:ext cx="8382000" cy="4571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65739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85334"/>
            <a:ext cx="8280400" cy="5249333"/>
          </a:xfrm>
        </p:spPr>
        <p:txBody>
          <a:bodyPr/>
          <a:lstStyle/>
          <a:p>
            <a:pPr marL="457200" indent="-457200">
              <a:buFont typeface="Arial" panose="020B0604020202020204" pitchFamily="34" charset="0"/>
              <a:buChar char="•"/>
            </a:pPr>
            <a:r>
              <a:rPr lang="en-US" sz="2800" b="1" dirty="0"/>
              <a:t>Ethics of asking people questions:</a:t>
            </a:r>
          </a:p>
          <a:p>
            <a:pPr marL="914400" lvl="1" indent="-457200">
              <a:buFont typeface="Arial" panose="020B0604020202020204" pitchFamily="34" charset="0"/>
              <a:buChar char="•"/>
            </a:pPr>
            <a:r>
              <a:rPr lang="en-US" dirty="0"/>
              <a:t>What constitutes human subject research?</a:t>
            </a:r>
          </a:p>
          <a:p>
            <a:pPr marL="914400" lvl="1" indent="-457200">
              <a:buFont typeface="Arial" panose="020B0604020202020204" pitchFamily="34" charset="0"/>
              <a:buChar char="•"/>
            </a:pPr>
            <a:r>
              <a:rPr lang="en-US" dirty="0"/>
              <a:t>Why do we have federal and international standards covering human subject research?</a:t>
            </a:r>
          </a:p>
          <a:p>
            <a:pPr marL="914400" lvl="1" indent="-457200">
              <a:buFont typeface="Arial" panose="020B0604020202020204" pitchFamily="34" charset="0"/>
              <a:buChar char="•"/>
            </a:pPr>
            <a:r>
              <a:rPr lang="en-US" dirty="0"/>
              <a:t>What is the IRB?</a:t>
            </a:r>
          </a:p>
          <a:p>
            <a:pPr marL="914400" lvl="1" indent="-457200">
              <a:buFont typeface="Arial" panose="020B0604020202020204" pitchFamily="34" charset="0"/>
              <a:buChar char="•"/>
            </a:pPr>
            <a:r>
              <a:rPr lang="en-US" dirty="0"/>
              <a:t>When do we have to get IRB approval to ask people questions?</a:t>
            </a:r>
          </a:p>
          <a:p>
            <a:pPr marL="914400" lvl="1" indent="-457200">
              <a:buFont typeface="Arial" panose="020B0604020202020204" pitchFamily="34" charset="0"/>
              <a:buChar char="•"/>
            </a:pPr>
            <a:r>
              <a:rPr lang="en-US" dirty="0"/>
              <a:t>What are the requirements for getting IRB permission to ask people questions?</a:t>
            </a:r>
          </a:p>
          <a:p>
            <a:pPr lvl="1">
              <a:buChar char="•"/>
            </a:pPr>
            <a:endParaRPr lang="en-US" sz="1400" dirty="0"/>
          </a:p>
          <a:p>
            <a:pPr marL="342900" indent="-342900">
              <a:buFont typeface="Arial" panose="020B0604020202020204" pitchFamily="34" charset="0"/>
              <a:buChar char="•"/>
            </a:pPr>
            <a:r>
              <a:rPr lang="en-US" sz="2800" b="1" dirty="0"/>
              <a:t>Why it takes so much time to develop an instrument for socio-economic research:</a:t>
            </a:r>
          </a:p>
          <a:p>
            <a:pPr lvl="1">
              <a:buChar char="•"/>
            </a:pPr>
            <a:r>
              <a:rPr lang="en-US" dirty="0"/>
              <a:t>Three key concepts: reliability, validity, explanatory power</a:t>
            </a:r>
          </a:p>
          <a:p>
            <a:pPr lvl="1">
              <a:buChar char="•"/>
            </a:pPr>
            <a:r>
              <a:rPr lang="en-US" dirty="0"/>
              <a:t>Why we have to test even "simple" instruments</a:t>
            </a:r>
          </a:p>
        </p:txBody>
      </p:sp>
      <p:sp>
        <p:nvSpPr>
          <p:cNvPr id="3" name="Title 2"/>
          <p:cNvSpPr>
            <a:spLocks noGrp="1"/>
          </p:cNvSpPr>
          <p:nvPr>
            <p:ph type="title"/>
          </p:nvPr>
        </p:nvSpPr>
        <p:spPr>
          <a:xfrm>
            <a:off x="457200" y="276578"/>
            <a:ext cx="8280400" cy="795867"/>
          </a:xfrm>
        </p:spPr>
        <p:txBody>
          <a:bodyPr/>
          <a:lstStyle/>
          <a:p>
            <a:pPr algn="ctr"/>
            <a:r>
              <a:rPr lang="en-US" sz="5400" b="1" dirty="0">
                <a:solidFill>
                  <a:schemeClr val="accent2"/>
                </a:solidFill>
              </a:rPr>
              <a:t>IRB</a:t>
            </a:r>
          </a:p>
        </p:txBody>
      </p:sp>
    </p:spTree>
    <p:extLst>
      <p:ext uri="{BB962C8B-B14F-4D97-AF65-F5344CB8AC3E}">
        <p14:creationId xmlns:p14="http://schemas.microsoft.com/office/powerpoint/2010/main" val="28232908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anose="020B0604020202020204" pitchFamily="34" charset="0"/>
              <a:buChar char="•"/>
            </a:pPr>
            <a:r>
              <a:rPr lang="en-US" dirty="0"/>
              <a:t>Combs, G. F., Jr., Welch, R. M., Duxbury, J. M., </a:t>
            </a:r>
            <a:r>
              <a:rPr lang="en-US" dirty="0" err="1"/>
              <a:t>Uphoff</a:t>
            </a:r>
            <a:r>
              <a:rPr lang="en-US" dirty="0"/>
              <a:t>, N. T., &amp; </a:t>
            </a:r>
            <a:r>
              <a:rPr lang="en-US" dirty="0" err="1"/>
              <a:t>Nesheim</a:t>
            </a:r>
            <a:r>
              <a:rPr lang="en-US" dirty="0"/>
              <a:t>, M. C., (1996). Food-Based Approaches to Preventing Micronutrient Malnutrition: an International Research Agenda. Cornell International Institute for Food, Agriculture, and Development, Cornell University, Ithaca, NY.</a:t>
            </a:r>
          </a:p>
          <a:p>
            <a:pPr marL="457200" indent="-457200">
              <a:buFont typeface="Arial" panose="020B0604020202020204" pitchFamily="34" charset="0"/>
              <a:buChar char="•"/>
            </a:pPr>
            <a:endParaRPr lang="sv-SE" dirty="0"/>
          </a:p>
          <a:p>
            <a:pPr marL="457200" indent="-457200">
              <a:buFont typeface="Arial" panose="020B0604020202020204" pitchFamily="34" charset="0"/>
              <a:buChar char="•"/>
            </a:pPr>
            <a:r>
              <a:rPr lang="sv-SE" dirty="0"/>
              <a:t>Glanz, K., Rimer, B. K., &amp; Viswanath, K. (2008). </a:t>
            </a:r>
            <a:r>
              <a:rPr lang="sv-SE" i="1" dirty="0"/>
              <a:t>Health Behavior and Health Education</a:t>
            </a:r>
            <a:r>
              <a:rPr lang="en-US" i="1" dirty="0"/>
              <a:t>: Theory, Research and Practice</a:t>
            </a:r>
            <a:r>
              <a:rPr lang="sv-SE" i="1" dirty="0"/>
              <a:t> </a:t>
            </a:r>
            <a:r>
              <a:rPr lang="sv-SE" dirty="0"/>
              <a:t>(4th ed.). San Francisco, CA: Jossey-Bass.</a:t>
            </a:r>
            <a:endParaRPr lang="en-US" dirty="0"/>
          </a:p>
        </p:txBody>
      </p:sp>
      <p:sp>
        <p:nvSpPr>
          <p:cNvPr id="3" name="Title 2"/>
          <p:cNvSpPr>
            <a:spLocks noGrp="1"/>
          </p:cNvSpPr>
          <p:nvPr>
            <p:ph type="title"/>
          </p:nvPr>
        </p:nvSpPr>
        <p:spPr>
          <a:xfrm>
            <a:off x="457200" y="700268"/>
            <a:ext cx="8280400" cy="769717"/>
          </a:xfrm>
        </p:spPr>
        <p:txBody>
          <a:bodyPr/>
          <a:lstStyle/>
          <a:p>
            <a:pPr algn="ctr"/>
            <a:r>
              <a:rPr lang="en-US" sz="5400" b="1" dirty="0">
                <a:solidFill>
                  <a:schemeClr val="accent2"/>
                </a:solidFill>
              </a:rPr>
              <a:t>References</a:t>
            </a:r>
          </a:p>
        </p:txBody>
      </p:sp>
    </p:spTree>
    <p:extLst>
      <p:ext uri="{BB962C8B-B14F-4D97-AF65-F5344CB8AC3E}">
        <p14:creationId xmlns:p14="http://schemas.microsoft.com/office/powerpoint/2010/main" val="113481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5400" b="1" dirty="0">
                <a:solidFill>
                  <a:schemeClr val="accent2"/>
                </a:solidFill>
              </a:rPr>
              <a:t>Holistic Food System Model</a:t>
            </a:r>
          </a:p>
        </p:txBody>
      </p:sp>
      <p:pic>
        <p:nvPicPr>
          <p:cNvPr id="4" name="Picture 4" descr="http://www.weltagrarbericht.de/reports/Global_Report/images/Global2_2-4.jpg"/>
          <p:cNvPicPr>
            <a:picLocks noGrp="1" noChangeAspect="1" noChangeArrowheads="1"/>
          </p:cNvPicPr>
          <p:nvPr>
            <p:ph idx="1"/>
          </p:nvPr>
        </p:nvPicPr>
        <p:blipFill>
          <a:blip r:embed="rId3" cstate="print"/>
          <a:srcRect/>
          <a:stretch>
            <a:fillRect/>
          </a:stretch>
        </p:blipFill>
        <p:spPr bwMode="auto">
          <a:xfrm>
            <a:off x="1366071" y="1365916"/>
            <a:ext cx="5012152" cy="5006351"/>
          </a:xfrm>
          <a:prstGeom prst="rect">
            <a:avLst/>
          </a:prstGeom>
          <a:noFill/>
        </p:spPr>
      </p:pic>
      <p:sp>
        <p:nvSpPr>
          <p:cNvPr id="5" name="TextBox 4"/>
          <p:cNvSpPr txBox="1"/>
          <p:nvPr/>
        </p:nvSpPr>
        <p:spPr>
          <a:xfrm>
            <a:off x="6504012" y="5238492"/>
            <a:ext cx="2233588" cy="738664"/>
          </a:xfrm>
          <a:prstGeom prst="rect">
            <a:avLst/>
          </a:prstGeom>
          <a:noFill/>
        </p:spPr>
        <p:txBody>
          <a:bodyPr wrap="square" rtlCol="0">
            <a:spAutoFit/>
          </a:bodyPr>
          <a:lstStyle/>
          <a:p>
            <a:pPr algn="ctr"/>
            <a:r>
              <a:rPr lang="en-US" sz="1400" i="1" dirty="0">
                <a:solidFill>
                  <a:schemeClr val="bg1"/>
                </a:solidFill>
              </a:rPr>
              <a:t>Holistic food system model.</a:t>
            </a:r>
          </a:p>
          <a:p>
            <a:pPr algn="ctr"/>
            <a:r>
              <a:rPr lang="en-US" sz="1400" dirty="0">
                <a:solidFill>
                  <a:schemeClr val="bg1"/>
                </a:solidFill>
              </a:rPr>
              <a:t>Source: adapted from Combs et al., 1996.</a:t>
            </a:r>
          </a:p>
        </p:txBody>
      </p:sp>
    </p:spTree>
    <p:extLst>
      <p:ext uri="{BB962C8B-B14F-4D97-AF65-F5344CB8AC3E}">
        <p14:creationId xmlns:p14="http://schemas.microsoft.com/office/powerpoint/2010/main" val="1895319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707" y="2161818"/>
            <a:ext cx="3279422" cy="4114796"/>
          </a:xfrm>
        </p:spPr>
        <p:txBody>
          <a:bodyPr/>
          <a:lstStyle/>
          <a:p>
            <a:pPr marL="457200" indent="-457200">
              <a:buFont typeface="Arial" panose="020B0604020202020204" pitchFamily="34" charset="0"/>
              <a:buChar char="•"/>
            </a:pPr>
            <a:r>
              <a:rPr lang="en-US" sz="3200" b="1" dirty="0"/>
              <a:t>FYCS</a:t>
            </a:r>
          </a:p>
          <a:p>
            <a:pPr marL="800100" lvl="1" indent="-342900">
              <a:buFont typeface="Arial" panose="020B0604020202020204" pitchFamily="34" charset="0"/>
              <a:buChar char="•"/>
            </a:pPr>
            <a:r>
              <a:rPr lang="en-US" sz="2800" dirty="0"/>
              <a:t>Farm to School </a:t>
            </a:r>
          </a:p>
          <a:p>
            <a:pPr marL="800100" lvl="1" indent="-342900">
              <a:buFont typeface="Arial" panose="020B0604020202020204" pitchFamily="34" charset="0"/>
              <a:buChar char="•"/>
            </a:pPr>
            <a:r>
              <a:rPr lang="en-US" sz="2800" dirty="0"/>
              <a:t>Money Management</a:t>
            </a:r>
          </a:p>
          <a:p>
            <a:pPr marL="800100" lvl="1" indent="-342900">
              <a:buFont typeface="Arial" panose="020B0604020202020204" pitchFamily="34" charset="0"/>
              <a:buChar char="•"/>
            </a:pPr>
            <a:r>
              <a:rPr lang="en-US" sz="2800" dirty="0"/>
              <a:t>Nutrition Education</a:t>
            </a:r>
          </a:p>
          <a:p>
            <a:pPr marL="800100" lvl="1" indent="-342900">
              <a:buFont typeface="Arial" panose="020B0604020202020204" pitchFamily="34" charset="0"/>
              <a:buChar char="•"/>
            </a:pPr>
            <a:r>
              <a:rPr lang="en-US" sz="2800" dirty="0"/>
              <a:t>School &amp; Community Gardens</a:t>
            </a:r>
          </a:p>
          <a:p>
            <a:endParaRPr lang="en-US" dirty="0"/>
          </a:p>
        </p:txBody>
      </p:sp>
      <p:sp>
        <p:nvSpPr>
          <p:cNvPr id="3" name="Title 2"/>
          <p:cNvSpPr>
            <a:spLocks noGrp="1"/>
          </p:cNvSpPr>
          <p:nvPr>
            <p:ph type="title"/>
          </p:nvPr>
        </p:nvSpPr>
        <p:spPr>
          <a:xfrm>
            <a:off x="457200" y="400756"/>
            <a:ext cx="8280400" cy="1574800"/>
          </a:xfrm>
        </p:spPr>
        <p:txBody>
          <a:bodyPr/>
          <a:lstStyle/>
          <a:p>
            <a:pPr algn="ctr"/>
            <a:r>
              <a:rPr lang="en-US" sz="5400" b="1" dirty="0">
                <a:solidFill>
                  <a:schemeClr val="accent2"/>
                </a:solidFill>
              </a:rPr>
              <a:t>Relevance to Extension Program Areas</a:t>
            </a:r>
          </a:p>
        </p:txBody>
      </p:sp>
      <p:sp>
        <p:nvSpPr>
          <p:cNvPr id="4" name="Content Placeholder 1"/>
          <p:cNvSpPr txBox="1">
            <a:spLocks/>
          </p:cNvSpPr>
          <p:nvPr/>
        </p:nvSpPr>
        <p:spPr>
          <a:xfrm>
            <a:off x="3183466" y="2161818"/>
            <a:ext cx="3234267" cy="4289777"/>
          </a:xfrm>
          <a:prstGeom prst="rect">
            <a:avLst/>
          </a:prstGeom>
        </p:spPr>
        <p:txBody>
          <a:bodyPr/>
          <a:lstStyle>
            <a:lvl1pPr marL="0" indent="0" algn="l" defTabSz="914400" rtl="0" eaLnBrk="1" latinLnBrk="0" hangingPunct="1">
              <a:lnSpc>
                <a:spcPct val="90000"/>
              </a:lnSpc>
              <a:spcBef>
                <a:spcPts val="1000"/>
              </a:spcBef>
              <a:buFontTx/>
              <a:buNone/>
              <a:defRPr sz="26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en-US" sz="3200" b="1" dirty="0"/>
              <a:t>ANR</a:t>
            </a:r>
          </a:p>
          <a:p>
            <a:pPr marL="800100" lvl="1" indent="-342900">
              <a:buFont typeface="Arial" panose="020B0604020202020204" pitchFamily="34" charset="0"/>
              <a:buChar char="•"/>
            </a:pPr>
            <a:r>
              <a:rPr lang="en-US" sz="2800" dirty="0"/>
              <a:t>Crop &amp; Livestock Production</a:t>
            </a:r>
          </a:p>
          <a:p>
            <a:pPr marL="800100" lvl="1" indent="-342900">
              <a:buFont typeface="Arial" panose="020B0604020202020204" pitchFamily="34" charset="0"/>
              <a:buChar char="•"/>
            </a:pPr>
            <a:r>
              <a:rPr lang="en-US" sz="2800" dirty="0"/>
              <a:t>Small Farms</a:t>
            </a:r>
          </a:p>
          <a:p>
            <a:pPr marL="800100" lvl="1" indent="-342900">
              <a:buFont typeface="Arial" panose="020B0604020202020204" pitchFamily="34" charset="0"/>
              <a:buChar char="•"/>
            </a:pPr>
            <a:r>
              <a:rPr lang="en-US" sz="2800" dirty="0"/>
              <a:t>Water &amp; Energy Conservation</a:t>
            </a:r>
          </a:p>
          <a:p>
            <a:pPr marL="800100" lvl="1" indent="-342900">
              <a:buFont typeface="Arial" panose="020B0604020202020204" pitchFamily="34" charset="0"/>
              <a:buChar char="•"/>
            </a:pPr>
            <a:r>
              <a:rPr lang="en-US" sz="2800" dirty="0" err="1"/>
              <a:t>Agri</a:t>
            </a:r>
            <a:r>
              <a:rPr lang="en-US" sz="2800" dirty="0"/>
              <a:t>- and Ecotourism</a:t>
            </a:r>
          </a:p>
        </p:txBody>
      </p:sp>
      <p:sp>
        <p:nvSpPr>
          <p:cNvPr id="5" name="Content Placeholder 1"/>
          <p:cNvSpPr txBox="1">
            <a:spLocks/>
          </p:cNvSpPr>
          <p:nvPr/>
        </p:nvSpPr>
        <p:spPr>
          <a:xfrm>
            <a:off x="5808132" y="2161818"/>
            <a:ext cx="3222978" cy="4298246"/>
          </a:xfrm>
          <a:prstGeom prst="rect">
            <a:avLst/>
          </a:prstGeom>
        </p:spPr>
        <p:txBody>
          <a:bodyPr/>
          <a:lstStyle>
            <a:lvl1pPr marL="0" indent="0" algn="l" defTabSz="914400" rtl="0" eaLnBrk="1" latinLnBrk="0" hangingPunct="1">
              <a:lnSpc>
                <a:spcPct val="90000"/>
              </a:lnSpc>
              <a:spcBef>
                <a:spcPts val="1000"/>
              </a:spcBef>
              <a:buFontTx/>
              <a:buNone/>
              <a:defRPr sz="26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Tx/>
              <a:buNone/>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en-US" sz="3200" b="1" dirty="0"/>
              <a:t>CRD</a:t>
            </a:r>
          </a:p>
          <a:p>
            <a:pPr marL="800100" lvl="1" indent="-342900">
              <a:buFont typeface="Arial" panose="020B0604020202020204" pitchFamily="34" charset="0"/>
              <a:buChar char="•"/>
            </a:pPr>
            <a:r>
              <a:rPr lang="en-US" sz="2800" dirty="0"/>
              <a:t>Business Retention &amp; Development</a:t>
            </a:r>
          </a:p>
          <a:p>
            <a:pPr marL="800100" lvl="1" indent="-342900">
              <a:buFont typeface="Arial" panose="020B0604020202020204" pitchFamily="34" charset="0"/>
              <a:buChar char="•"/>
            </a:pPr>
            <a:r>
              <a:rPr lang="en-US" sz="2800" dirty="0"/>
              <a:t>Food Policy Council</a:t>
            </a:r>
          </a:p>
          <a:p>
            <a:pPr marL="800100" lvl="1" indent="-342900">
              <a:buFont typeface="Arial" panose="020B0604020202020204" pitchFamily="34" charset="0"/>
              <a:buChar char="•"/>
            </a:pPr>
            <a:r>
              <a:rPr lang="en-US" sz="2800" dirty="0"/>
              <a:t>Market Analysis</a:t>
            </a:r>
          </a:p>
          <a:p>
            <a:pPr marL="800100" lvl="1" indent="-342900">
              <a:buFont typeface="Arial" panose="020B0604020202020204" pitchFamily="34" charset="0"/>
              <a:buChar char="•"/>
            </a:pPr>
            <a:r>
              <a:rPr lang="en-US" sz="2800" dirty="0"/>
              <a:t>Public Policy Analysis</a:t>
            </a:r>
          </a:p>
        </p:txBody>
      </p:sp>
    </p:spTree>
    <p:extLst>
      <p:ext uri="{BB962C8B-B14F-4D97-AF65-F5344CB8AC3E}">
        <p14:creationId xmlns:p14="http://schemas.microsoft.com/office/powerpoint/2010/main" val="139388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5400" b="1" dirty="0">
                <a:solidFill>
                  <a:schemeClr val="accent2"/>
                </a:solidFill>
              </a:rPr>
              <a:t>Holistic Food System Model</a:t>
            </a:r>
          </a:p>
        </p:txBody>
      </p:sp>
      <p:pic>
        <p:nvPicPr>
          <p:cNvPr id="4" name="Picture 4" descr="http://www.weltagrarbericht.de/reports/Global_Report/images/Global2_2-4.jpg"/>
          <p:cNvPicPr>
            <a:picLocks noGrp="1" noChangeAspect="1" noChangeArrowheads="1"/>
          </p:cNvPicPr>
          <p:nvPr>
            <p:ph idx="1"/>
          </p:nvPr>
        </p:nvPicPr>
        <p:blipFill>
          <a:blip r:embed="rId3" cstate="print"/>
          <a:srcRect/>
          <a:stretch>
            <a:fillRect/>
          </a:stretch>
        </p:blipFill>
        <p:spPr bwMode="auto">
          <a:xfrm>
            <a:off x="1366071" y="1365916"/>
            <a:ext cx="5012152" cy="5006351"/>
          </a:xfrm>
          <a:prstGeom prst="rect">
            <a:avLst/>
          </a:prstGeom>
          <a:noFill/>
        </p:spPr>
      </p:pic>
      <p:sp>
        <p:nvSpPr>
          <p:cNvPr id="5" name="TextBox 4"/>
          <p:cNvSpPr txBox="1"/>
          <p:nvPr/>
        </p:nvSpPr>
        <p:spPr>
          <a:xfrm>
            <a:off x="6504012" y="5238492"/>
            <a:ext cx="2233588" cy="738664"/>
          </a:xfrm>
          <a:prstGeom prst="rect">
            <a:avLst/>
          </a:prstGeom>
          <a:noFill/>
        </p:spPr>
        <p:txBody>
          <a:bodyPr wrap="square" rtlCol="0">
            <a:spAutoFit/>
          </a:bodyPr>
          <a:lstStyle/>
          <a:p>
            <a:pPr algn="ctr"/>
            <a:r>
              <a:rPr lang="en-US" sz="1400" i="1" dirty="0">
                <a:solidFill>
                  <a:schemeClr val="bg1"/>
                </a:solidFill>
              </a:rPr>
              <a:t>Holistic food system model.</a:t>
            </a:r>
          </a:p>
          <a:p>
            <a:pPr algn="ctr"/>
            <a:r>
              <a:rPr lang="en-US" sz="1400" dirty="0">
                <a:solidFill>
                  <a:schemeClr val="bg1"/>
                </a:solidFill>
              </a:rPr>
              <a:t>Source: adapted from Combs et al., 1996.</a:t>
            </a:r>
          </a:p>
        </p:txBody>
      </p:sp>
    </p:spTree>
    <p:extLst>
      <p:ext uri="{BB962C8B-B14F-4D97-AF65-F5344CB8AC3E}">
        <p14:creationId xmlns:p14="http://schemas.microsoft.com/office/powerpoint/2010/main" val="214819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0932" y="1811866"/>
            <a:ext cx="8568267" cy="1325563"/>
          </a:xfrm>
        </p:spPr>
        <p:txBody>
          <a:bodyPr/>
          <a:lstStyle/>
          <a:p>
            <a:pPr algn="ctr"/>
            <a:r>
              <a:rPr lang="en-US" sz="5400" b="1" dirty="0">
                <a:solidFill>
                  <a:schemeClr val="accent2"/>
                </a:solidFill>
              </a:rPr>
              <a:t>What is a Theory of Change?</a:t>
            </a:r>
          </a:p>
        </p:txBody>
      </p:sp>
    </p:spTree>
    <p:extLst>
      <p:ext uri="{BB962C8B-B14F-4D97-AF65-F5344CB8AC3E}">
        <p14:creationId xmlns:p14="http://schemas.microsoft.com/office/powerpoint/2010/main" val="233810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anose="020B0604020202020204" pitchFamily="34" charset="0"/>
              <a:buChar char="•"/>
            </a:pPr>
            <a:r>
              <a:rPr lang="en-US" sz="2800" dirty="0"/>
              <a:t>An explanation – usually in graphic form of </a:t>
            </a:r>
            <a:r>
              <a:rPr lang="en-US" sz="2800" b="1" i="1" u="sng" dirty="0"/>
              <a:t>how</a:t>
            </a:r>
            <a:r>
              <a:rPr lang="en-US" sz="2800" dirty="0"/>
              <a:t> and </a:t>
            </a:r>
            <a:r>
              <a:rPr lang="en-US" sz="2800" b="1" i="1" u="sng" dirty="0"/>
              <a:t>why</a:t>
            </a:r>
            <a:r>
              <a:rPr lang="en-US" sz="2800" dirty="0"/>
              <a:t> a complex change process will succeed in a specific set of circumstances</a:t>
            </a:r>
          </a:p>
          <a:p>
            <a:pPr marL="457200" indent="-457200">
              <a:buFont typeface="Arial" panose="020B0604020202020204" pitchFamily="34" charset="0"/>
              <a:buChar char="•"/>
            </a:pPr>
            <a:r>
              <a:rPr lang="en-US" sz="2800" dirty="0"/>
              <a:t>It is both a </a:t>
            </a:r>
            <a:r>
              <a:rPr lang="en-US" sz="2800" b="1" i="1" u="sng" dirty="0"/>
              <a:t>process</a:t>
            </a:r>
            <a:r>
              <a:rPr lang="en-US" sz="2800" i="1" dirty="0"/>
              <a:t> and a </a:t>
            </a:r>
            <a:r>
              <a:rPr lang="en-US" sz="2800" b="1" i="1" u="sng" dirty="0"/>
              <a:t>product</a:t>
            </a:r>
            <a:r>
              <a:rPr lang="en-US" sz="2800" i="1" dirty="0"/>
              <a:t> </a:t>
            </a:r>
          </a:p>
          <a:p>
            <a:pPr marL="800100" lvl="1" indent="-342900">
              <a:buFont typeface="Arial" panose="020B0604020202020204" pitchFamily="34" charset="0"/>
              <a:buChar char="•"/>
            </a:pPr>
            <a:r>
              <a:rPr lang="en-US" sz="2800" dirty="0"/>
              <a:t>As a </a:t>
            </a:r>
            <a:r>
              <a:rPr lang="en-US" sz="2800" b="1" u="sng" dirty="0"/>
              <a:t>process</a:t>
            </a:r>
            <a:r>
              <a:rPr lang="en-US" sz="2800" dirty="0"/>
              <a:t> the </a:t>
            </a:r>
            <a:r>
              <a:rPr lang="en-US" sz="2800" dirty="0" err="1"/>
              <a:t>ToC</a:t>
            </a:r>
            <a:r>
              <a:rPr lang="en-US" sz="2800" dirty="0"/>
              <a:t> works backwards from specific outcomes to identify the players, actions and resources needed to achieve the desired outcomes</a:t>
            </a:r>
          </a:p>
          <a:p>
            <a:pPr marL="800100" lvl="1" indent="-342900">
              <a:buFont typeface="Arial" panose="020B0604020202020204" pitchFamily="34" charset="0"/>
              <a:buChar char="•"/>
            </a:pPr>
            <a:r>
              <a:rPr lang="en-US" sz="2800" dirty="0"/>
              <a:t>As a </a:t>
            </a:r>
            <a:r>
              <a:rPr lang="en-US" sz="2800" b="1" u="sng" dirty="0"/>
              <a:t>product</a:t>
            </a:r>
            <a:r>
              <a:rPr lang="en-US" sz="2800" b="1" dirty="0"/>
              <a:t> </a:t>
            </a:r>
            <a:r>
              <a:rPr lang="en-US" sz="2800" dirty="0"/>
              <a:t>the </a:t>
            </a:r>
            <a:r>
              <a:rPr lang="en-US" sz="2800" dirty="0" err="1"/>
              <a:t>ToC</a:t>
            </a:r>
            <a:r>
              <a:rPr lang="en-US" sz="2800" dirty="0"/>
              <a:t> is a roadmap that shows who needs to do what to achieve the desired outcomes</a:t>
            </a:r>
          </a:p>
          <a:p>
            <a:endParaRPr lang="en-US" sz="2800" dirty="0"/>
          </a:p>
        </p:txBody>
      </p:sp>
      <p:sp>
        <p:nvSpPr>
          <p:cNvPr id="3" name="Title 2"/>
          <p:cNvSpPr>
            <a:spLocks noGrp="1"/>
          </p:cNvSpPr>
          <p:nvPr>
            <p:ph type="title"/>
          </p:nvPr>
        </p:nvSpPr>
        <p:spPr>
          <a:xfrm>
            <a:off x="282222" y="457200"/>
            <a:ext cx="8545689" cy="1325563"/>
          </a:xfrm>
        </p:spPr>
        <p:txBody>
          <a:bodyPr/>
          <a:lstStyle/>
          <a:p>
            <a:pPr algn="ctr"/>
            <a:r>
              <a:rPr lang="en-US" sz="5400" b="1" dirty="0">
                <a:solidFill>
                  <a:schemeClr val="accent2"/>
                </a:solidFill>
              </a:rPr>
              <a:t>What is a Theory of Change?</a:t>
            </a:r>
            <a:endParaRPr lang="en-US" sz="5400" dirty="0">
              <a:solidFill>
                <a:schemeClr val="accent2"/>
              </a:solidFill>
            </a:endParaRPr>
          </a:p>
        </p:txBody>
      </p:sp>
    </p:spTree>
    <p:extLst>
      <p:ext uri="{BB962C8B-B14F-4D97-AF65-F5344CB8AC3E}">
        <p14:creationId xmlns:p14="http://schemas.microsoft.com/office/powerpoint/2010/main" val="947889384"/>
      </p:ext>
    </p:extLst>
  </p:cSld>
  <p:clrMapOvr>
    <a:masterClrMapping/>
  </p:clrMapOvr>
</p:sld>
</file>

<file path=ppt/theme/theme1.xml><?xml version="1.0" encoding="utf-8"?>
<a:theme xmlns:a="http://schemas.openxmlformats.org/drawingml/2006/main" name="IFAS_Template">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ED7D3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536</TotalTime>
  <Words>3557</Words>
  <Application>Microsoft Office PowerPoint</Application>
  <PresentationFormat>On-screen Show (4:3)</PresentationFormat>
  <Paragraphs>507</Paragraphs>
  <Slides>42</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IFAS_Template</vt:lpstr>
      <vt:lpstr>Changing Communities Using a Theory of Change</vt:lpstr>
      <vt:lpstr>Training Objectives</vt:lpstr>
      <vt:lpstr>Community Systems</vt:lpstr>
      <vt:lpstr>Why Community Systems?</vt:lpstr>
      <vt:lpstr>Holistic Food System Model</vt:lpstr>
      <vt:lpstr>Relevance to Extension Program Areas</vt:lpstr>
      <vt:lpstr>Holistic Food System Model</vt:lpstr>
      <vt:lpstr>What is a Theory of Change?</vt:lpstr>
      <vt:lpstr>What is a Theory of Change?</vt:lpstr>
      <vt:lpstr>How Do You Use a ToC?</vt:lpstr>
      <vt:lpstr>Theories and a Theory of Change</vt:lpstr>
      <vt:lpstr>Theory of Planned Behavior Individual Decision-Making</vt:lpstr>
      <vt:lpstr>Theory of Planned Behavior Individual Decision-Making</vt:lpstr>
      <vt:lpstr>Social Support Theory Decisions as a Social Process</vt:lpstr>
      <vt:lpstr>Social Support Theory Decisions as a Social Process</vt:lpstr>
      <vt:lpstr>Socio-Ecological Theory</vt:lpstr>
      <vt:lpstr>Examples of Goals for a ToC</vt:lpstr>
      <vt:lpstr>Community Food System Theory of Change</vt:lpstr>
      <vt:lpstr>PowerPoint Presentation</vt:lpstr>
      <vt:lpstr>PowerPoint Presentation</vt:lpstr>
      <vt:lpstr>Socio-Ecological Model of Change Individual Level Outcomes</vt:lpstr>
      <vt:lpstr>Socio-Ecological Model of Change Intermediate Level Outcomes</vt:lpstr>
      <vt:lpstr>Socio-Ecological Model of Change Community Level Outcomes</vt:lpstr>
      <vt:lpstr>Objectives Based on a Theory of Change</vt:lpstr>
      <vt:lpstr>S.M.A.R.T. Objectives</vt:lpstr>
      <vt:lpstr>S.M.A.R.T. Objectives Worksheet</vt:lpstr>
      <vt:lpstr>S.M.A.R.T. Objectives Worksheet</vt:lpstr>
      <vt:lpstr>S.M.A.R.T. Objectives Worksheet</vt:lpstr>
      <vt:lpstr>S.M.A.R.T. Objectives Worksheet</vt:lpstr>
      <vt:lpstr>S.M.A.R.T. Objectives Worksheet</vt:lpstr>
      <vt:lpstr>Collaborating for Community Food Systems</vt:lpstr>
      <vt:lpstr>Opportunities to Collaborate</vt:lpstr>
      <vt:lpstr>Potential Partners</vt:lpstr>
      <vt:lpstr>Valid Indicators to  Show Impact</vt:lpstr>
      <vt:lpstr>Examples of Capacity-Building Indicators</vt:lpstr>
      <vt:lpstr>Examples of Short-Term Indicators</vt:lpstr>
      <vt:lpstr>Examples of Intermediate Indicators</vt:lpstr>
      <vt:lpstr>Examples of Long-Term Indicators</vt:lpstr>
      <vt:lpstr>Logic Models &amp; ToC</vt:lpstr>
      <vt:lpstr>Logic Model Template</vt:lpstr>
      <vt:lpstr>IRB</vt:lpstr>
      <vt:lpstr>References</vt:lpstr>
    </vt:vector>
  </TitlesOfParts>
  <Company>Customer Technology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Wood,Michele Linette</dc:creator>
  <cp:lastModifiedBy>Swisher,Marilyn E</cp:lastModifiedBy>
  <cp:revision>50</cp:revision>
  <dcterms:created xsi:type="dcterms:W3CDTF">2015-08-13T12:54:07Z</dcterms:created>
  <dcterms:modified xsi:type="dcterms:W3CDTF">2020-06-08T18:18:54Z</dcterms:modified>
</cp:coreProperties>
</file>